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58"/>
  </p:notesMasterIdLst>
  <p:sldIdLst>
    <p:sldId id="448" r:id="rId2"/>
    <p:sldId id="256" r:id="rId3"/>
    <p:sldId id="284" r:id="rId4"/>
    <p:sldId id="285" r:id="rId5"/>
    <p:sldId id="297" r:id="rId6"/>
    <p:sldId id="449" r:id="rId7"/>
    <p:sldId id="450" r:id="rId8"/>
    <p:sldId id="451" r:id="rId9"/>
    <p:sldId id="454" r:id="rId10"/>
    <p:sldId id="456" r:id="rId11"/>
    <p:sldId id="455" r:id="rId12"/>
    <p:sldId id="458" r:id="rId13"/>
    <p:sldId id="459" r:id="rId14"/>
    <p:sldId id="480" r:id="rId15"/>
    <p:sldId id="457" r:id="rId16"/>
    <p:sldId id="460" r:id="rId17"/>
    <p:sldId id="461" r:id="rId18"/>
    <p:sldId id="462" r:id="rId19"/>
    <p:sldId id="464" r:id="rId20"/>
    <p:sldId id="463" r:id="rId21"/>
    <p:sldId id="466" r:id="rId22"/>
    <p:sldId id="465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7" r:id="rId32"/>
    <p:sldId id="476" r:id="rId33"/>
    <p:sldId id="478" r:id="rId34"/>
    <p:sldId id="479" r:id="rId35"/>
    <p:sldId id="481" r:id="rId36"/>
    <p:sldId id="482" r:id="rId37"/>
    <p:sldId id="483" r:id="rId38"/>
    <p:sldId id="485" r:id="rId39"/>
    <p:sldId id="484" r:id="rId40"/>
    <p:sldId id="428" r:id="rId41"/>
    <p:sldId id="486" r:id="rId42"/>
    <p:sldId id="487" r:id="rId43"/>
    <p:sldId id="488" r:id="rId44"/>
    <p:sldId id="489" r:id="rId45"/>
    <p:sldId id="490" r:id="rId46"/>
    <p:sldId id="491" r:id="rId47"/>
    <p:sldId id="467" r:id="rId48"/>
    <p:sldId id="492" r:id="rId49"/>
    <p:sldId id="493" r:id="rId50"/>
    <p:sldId id="494" r:id="rId51"/>
    <p:sldId id="495" r:id="rId52"/>
    <p:sldId id="497" r:id="rId53"/>
    <p:sldId id="498" r:id="rId54"/>
    <p:sldId id="499" r:id="rId55"/>
    <p:sldId id="500" r:id="rId56"/>
    <p:sldId id="501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27C2-5811-494E-AAA1-A785B964BE9A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271853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77BF-1506-47B6-9FF8-872DB2AF8460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0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1D60-A175-4FA2-AEE8-F223DBC9BE69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315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B1712-C2D8-4904-A83F-A4A49A0A31ED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2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990EA-8A4B-45A7-B6FB-83E0C5765F19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3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AA4B-96EC-4A6A-A526-0B52A8A78D66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17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8D5-5143-45BA-B1AD-6E152E77C2F7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95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50BB-06D4-40C0-8BC7-8CD411265578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92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4DD28-E023-4657-A20F-05A5942C0048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69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E5B2C-7D92-47F3-95E0-DEE33DB37211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47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1CF5-97E1-4185-A0F5-CD11D558EDA8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42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069-255A-440F-95E3-15B62DCC02B0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3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27EDEE53-101A-4673-A301-F97E794BD3ED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E66FCF-5F00-45D8-BC3D-F577C6374E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0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5.1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&#20363;&#38988;5.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&#20363;&#38988;5.3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5.4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5.5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5.6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5.7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9560-BA7C-4C11-925B-F6D910C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3F02C-5E56-42A6-B7B7-D7336C56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5194920" cy="50155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實驗證明，這兩個力合併的總效應，與一個五個單位大小，朝東偏北</a:t>
            </a:r>
            <a:r>
              <a:rPr lang="en-US" altLang="zh-TW" dirty="0"/>
              <a:t>37° </a:t>
            </a:r>
            <a:r>
              <a:rPr lang="zh-TW" altLang="en-US" dirty="0"/>
              <a:t>的力是相同的。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而這正是原來兩力向量和的大小和方向，證實了力的向量本質。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332A67-2E0C-48EB-8612-2B15701E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9735F9-53B9-458E-BB17-B519ECC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D22566-13DB-444A-8AFB-323282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72816"/>
            <a:ext cx="2691765" cy="2531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786095-60C9-4B5F-8D81-52672D2D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63" y="4422631"/>
            <a:ext cx="88011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3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6DB4F-3BFF-4C97-BFD1-1EB2F729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7A7DE-BD03-44BD-8B24-A0D591A73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質量</a:t>
            </a:r>
          </a:p>
          <a:p>
            <a:r>
              <a:rPr lang="zh-TW" altLang="en-US" dirty="0"/>
              <a:t>依據牛頓第一定律：</a:t>
            </a:r>
          </a:p>
          <a:p>
            <a:pPr marL="354013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物體的質量乃是其慣性的一種量度，亦即它對速度變化的抗拒能力。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0055E6-265F-4F3A-B24C-12F5E5AA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EC10C1-A540-447D-B7DF-8DCCE21C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827602-8256-44AA-85DA-2F5B8DFE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476980"/>
            <a:ext cx="4060507" cy="27203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641CD2-C47B-4B29-AD7D-B0D0E0DF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" y="4837150"/>
            <a:ext cx="3758089" cy="12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AF851-994F-41AC-926E-90462BD5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E12A3-7FF4-4CA8-A9FB-006BB4AE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因為質量乃是物體抗拒速度變化的一種量度，因此定義質量之比為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823D08-703D-47CB-9180-6C86B64E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F8600BA-FA2D-4FCF-A517-666D771E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609DF3-2652-456C-9D1F-C4E4AFB6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75605"/>
            <a:ext cx="5660708" cy="8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569E2-DF1C-4949-BEC3-9D1B0B18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99097F-7459-4C0A-85B8-E2D005E8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牛頓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sz="2400" dirty="0">
                <a:cs typeface="Times New Roman" pitchFamily="18" charset="0"/>
              </a:rPr>
              <a:t>Newton‘s first law)</a:t>
            </a:r>
            <a:r>
              <a:rPr lang="zh-TW" altLang="en-US" dirty="0">
                <a:cs typeface="Times New Roman" pitchFamily="18" charset="0"/>
              </a:rPr>
              <a:t>在</a:t>
            </a:r>
            <a:r>
              <a:rPr lang="en-US" altLang="zh-TW" dirty="0">
                <a:cs typeface="Times New Roman" pitchFamily="18" charset="0"/>
              </a:rPr>
              <a:t>1687 </a:t>
            </a:r>
            <a:r>
              <a:rPr lang="zh-TW" altLang="en-US" dirty="0">
                <a:cs typeface="Times New Roman" pitchFamily="18" charset="0"/>
              </a:rPr>
              <a:t>年發表了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牛頓第一定律</a:t>
            </a:r>
            <a:r>
              <a:rPr lang="en-US" altLang="zh-TW" dirty="0">
                <a:cs typeface="Times New Roman" pitchFamily="18" charset="0"/>
              </a:rPr>
              <a:t>(Newton's first law)</a:t>
            </a:r>
            <a:r>
              <a:rPr lang="zh-TW" altLang="en-US" dirty="0">
                <a:cs typeface="Times New Roman" pitchFamily="18" charset="0"/>
              </a:rPr>
              <a:t>： 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任何物體都會維持其靜止或等速直線運動的狀態，除非受力作用而迫使它改變此原有的狀態。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本定律包含物體一種特性，稱為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慣性</a:t>
            </a:r>
            <a:r>
              <a:rPr lang="en-US" altLang="zh-TW" dirty="0">
                <a:cs typeface="Times New Roman" pitchFamily="18" charset="0"/>
              </a:rPr>
              <a:t>(inertia)</a:t>
            </a:r>
            <a:r>
              <a:rPr lang="zh-TW" altLang="en-US" dirty="0">
                <a:cs typeface="Times New Roman" pitchFamily="18" charset="0"/>
              </a:rPr>
              <a:t>： 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慣性乃是物體抗拒運動狀態改變的傾向。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6EABEA-233E-4C64-B3EE-D1E65663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11DA05-BC61-4A94-BF9C-4651E628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22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569E2-DF1C-4949-BEC3-9D1B0B18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99097F-7459-4C0A-85B8-E2D005E8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換句話說，靜止的物體具有保持靜止的傾向，物體若在運動中，就會有保持等速度運動的傾向。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它們會對減速與加速呈現相同的抗拒傾向。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6EABEA-233E-4C64-B3EE-D1E65663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11DA05-BC61-4A94-BF9C-4651E628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38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BB93C6D1-A113-47F0-9B49-00905E99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6DF3A9-91D1-4FF2-8C4C-E129BDCE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1F78B8-2AE7-467D-B796-341740CC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0E4BE06A-915B-43DF-875F-6C39AC15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牛頓第一定律意謂著：速度的變化所產生的加速度，是由「力」所造成的。例如在圖</a:t>
            </a:r>
            <a:r>
              <a:rPr lang="en-US" altLang="zh-TW" dirty="0"/>
              <a:t>5.3 </a:t>
            </a:r>
            <a:r>
              <a:rPr lang="zh-TW" altLang="en-US" dirty="0"/>
              <a:t>中，物塊在粗糙的地面上被拖動。它受到兩個水平力作用：繩子的張力和地面的摩擦力。如果這兩個力大小相同，無淨力作用下，物塊就會保持等速度運動。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391637A-ECC5-4978-8A73-02FA2B3A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005064"/>
            <a:ext cx="4333875" cy="21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2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35E10-42EB-4A9B-B43C-D44E16C8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B36279-148D-499D-A0DE-B5943290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而在圖</a:t>
            </a:r>
            <a:r>
              <a:rPr lang="en-US" altLang="zh-TW" dirty="0" err="1"/>
              <a:t>5.4a</a:t>
            </a:r>
            <a:r>
              <a:rPr lang="en-US" altLang="zh-TW" dirty="0"/>
              <a:t> </a:t>
            </a:r>
            <a:r>
              <a:rPr lang="zh-TW" altLang="en-US" dirty="0"/>
              <a:t>的例子：在繩端繫上石塊，並加以揮動，使石塊以等速率沿一圓圈運動。在圓形路徑上的每一點，石塊的瞬時速度都是沿著切線方向。石塊的慣性使它有沿此方向繼續前進的傾向，但繩子向內的拉力把石塊拉離自然的慣性路徑。繩子放開時，石塊未受力。此時它就遵循第一定律，以等速沿切線方向繼續前進</a:t>
            </a:r>
            <a:r>
              <a:rPr lang="en-US" altLang="zh-TW" dirty="0"/>
              <a:t>(</a:t>
            </a:r>
            <a:r>
              <a:rPr lang="zh-TW" altLang="en-US" dirty="0"/>
              <a:t>試試看吧！</a:t>
            </a:r>
            <a:r>
              <a:rPr lang="en-US" altLang="zh-TW" dirty="0"/>
              <a:t>)</a:t>
            </a:r>
            <a:r>
              <a:rPr lang="zh-TW" altLang="en-US" dirty="0"/>
              <a:t>。圖</a:t>
            </a:r>
            <a:r>
              <a:rPr lang="en-US" altLang="zh-TW" dirty="0" err="1"/>
              <a:t>5.4b</a:t>
            </a:r>
            <a:r>
              <a:rPr lang="en-US" altLang="zh-TW" dirty="0"/>
              <a:t> </a:t>
            </a:r>
            <a:r>
              <a:rPr lang="zh-TW" altLang="en-US" dirty="0"/>
              <a:t>則顯示由砂輪迸出火星，沿切線方向飛出去。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CC2732-7337-40BB-A86C-96E88EE7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5A3A69-B4BA-4A25-9652-27983D5D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72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959C4-D806-415A-A123-D2BDFF0D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D27D1F0-BD24-403E-92AF-C66D339C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87907"/>
            <a:ext cx="8229600" cy="2521974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E27830-9489-4DE2-AF4B-FFE9AC5D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BCB60D-683D-4B5B-88B8-1F415BA7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68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B4F45C1-5464-4FDD-8304-C15AC517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33BA3-5BBD-4A60-88E3-978C2AF8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90864" cy="5040560"/>
          </a:xfrm>
        </p:spPr>
        <p:txBody>
          <a:bodyPr>
            <a:normAutofit/>
          </a:bodyPr>
          <a:lstStyle/>
          <a:p>
            <a:r>
              <a:rPr lang="zh-TW" altLang="en-US" dirty="0"/>
              <a:t>依據牛頓第一定律，當物體受到淨力作用就會產生加速度。要測定到底加速度如何隨力與物體的質量而改變，就必須一次只改變一個量</a:t>
            </a:r>
            <a:r>
              <a:rPr lang="en-US" altLang="zh-TW" dirty="0"/>
              <a:t>(</a:t>
            </a:r>
            <a:r>
              <a:rPr lang="zh-TW" altLang="en-US" dirty="0"/>
              <a:t>力或質量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若質量保持固定，只讓力改變時，結果是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∝</a:t>
            </a:r>
            <a:r>
              <a:rPr lang="en-US" altLang="zh-TW" i="1" dirty="0">
                <a:cs typeface="Times New Roman" pitchFamily="18" charset="0"/>
              </a:rPr>
              <a:t> F 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而力保持不變，只改變質量時，結果是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∝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1/</a:t>
            </a:r>
            <a:r>
              <a:rPr lang="en-US" altLang="zh-TW" i="1" dirty="0">
                <a:cs typeface="Times New Roman" pitchFamily="18" charset="0"/>
              </a:rPr>
              <a:t>m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E274FE0-2689-415B-A7C5-DB75EEE2E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1772816"/>
            <a:ext cx="3647123" cy="375380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F474FE-4310-4CAC-9238-A009184C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216944-9E6C-427A-8433-04D2E868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93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B4F45C1-5464-4FDD-8304-C15AC517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5.2 </a:t>
            </a:r>
            <a:r>
              <a:rPr lang="zh-TW" altLang="en-US" dirty="0"/>
              <a:t>牛頓第一定律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33BA3-5BBD-4A60-88E3-978C2AF8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90864" cy="504056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描繪於圖 </a:t>
            </a:r>
            <a:r>
              <a:rPr lang="en-US" altLang="zh-TW" dirty="0">
                <a:cs typeface="Times New Roman" pitchFamily="18" charset="0"/>
              </a:rPr>
              <a:t>5.5 </a:t>
            </a:r>
            <a:r>
              <a:rPr lang="zh-TW" altLang="en-US" dirty="0">
                <a:cs typeface="Times New Roman" pitchFamily="18" charset="0"/>
              </a:rPr>
              <a:t>的這些結果告訴我們，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∝</a:t>
            </a:r>
            <a:r>
              <a:rPr lang="en-US" altLang="zh-TW" i="1" dirty="0">
                <a:cs typeface="Times New Roman" pitchFamily="18" charset="0"/>
              </a:rPr>
              <a:t> F/m</a:t>
            </a:r>
            <a:r>
              <a:rPr lang="zh-TW" altLang="en-US" i="1" dirty="0">
                <a:cs typeface="Times New Roman" pitchFamily="18" charset="0"/>
              </a:rPr>
              <a:t>。</a:t>
            </a:r>
            <a:r>
              <a:rPr lang="zh-TW" altLang="en-US" dirty="0">
                <a:cs typeface="Times New Roman" pitchFamily="18" charset="0"/>
              </a:rPr>
              <a:t>由此所得的結論是 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kma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其中的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zh-TW" altLang="en-US" dirty="0">
                <a:cs typeface="Times New Roman" pitchFamily="18" charset="0"/>
              </a:rPr>
              <a:t>為比例常數。在 </a:t>
            </a:r>
            <a:r>
              <a:rPr lang="en-US" altLang="zh-TW" dirty="0">
                <a:cs typeface="Times New Roman" pitchFamily="18" charset="0"/>
              </a:rPr>
              <a:t>SI </a:t>
            </a:r>
            <a:r>
              <a:rPr lang="zh-TW" altLang="en-US" dirty="0">
                <a:cs typeface="Times New Roman" pitchFamily="18" charset="0"/>
              </a:rPr>
              <a:t>制中，</a:t>
            </a:r>
            <a:r>
              <a:rPr lang="en-US" altLang="zh-TW" dirty="0">
                <a:cs typeface="Times New Roman" pitchFamily="18" charset="0"/>
              </a:rPr>
              <a:t>1 </a:t>
            </a:r>
            <a:r>
              <a:rPr lang="zh-TW" altLang="en-US" dirty="0">
                <a:cs typeface="Times New Roman" pitchFamily="18" charset="0"/>
              </a:rPr>
              <a:t>牛頓</a:t>
            </a:r>
            <a:r>
              <a:rPr lang="en-US" altLang="zh-TW" dirty="0">
                <a:cs typeface="Times New Roman" pitchFamily="18" charset="0"/>
              </a:rPr>
              <a:t>(N)</a:t>
            </a:r>
            <a:r>
              <a:rPr lang="zh-TW" altLang="en-US" dirty="0">
                <a:cs typeface="Times New Roman" pitchFamily="18" charset="0"/>
              </a:rPr>
              <a:t>的力作用於質量為 </a:t>
            </a:r>
            <a:r>
              <a:rPr lang="en-US" altLang="zh-TW" dirty="0">
                <a:cs typeface="Times New Roman" pitchFamily="18" charset="0"/>
              </a:rPr>
              <a:t>1 kg </a:t>
            </a:r>
            <a:r>
              <a:rPr lang="zh-TW" altLang="en-US" dirty="0">
                <a:cs typeface="Times New Roman" pitchFamily="18" charset="0"/>
              </a:rPr>
              <a:t>的物體時，產生 </a:t>
            </a:r>
            <a:r>
              <a:rPr lang="en-US" altLang="zh-TW" dirty="0">
                <a:cs typeface="Times New Roman" pitchFamily="18" charset="0"/>
              </a:rPr>
              <a:t>1 m/</a:t>
            </a:r>
            <a:r>
              <a:rPr lang="en-US" altLang="zh-TW" dirty="0" err="1">
                <a:cs typeface="Times New Roman" pitchFamily="18" charset="0"/>
              </a:rPr>
              <a:t>s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的加速度，因此 </a:t>
            </a:r>
            <a:r>
              <a:rPr lang="en-US" altLang="zh-TW" dirty="0">
                <a:cs typeface="Times New Roman" pitchFamily="18" charset="0"/>
              </a:rPr>
              <a:t>k = 1</a:t>
            </a:r>
            <a:r>
              <a:rPr lang="zh-TW" altLang="en-US" dirty="0">
                <a:cs typeface="Times New Roman" pitchFamily="18" charset="0"/>
              </a:rPr>
              <a:t>： 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E274FE0-2689-415B-A7C5-DB75EEE2E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1772816"/>
            <a:ext cx="3647123" cy="375380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F474FE-4310-4CAC-9238-A009184C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216944-9E6C-427A-8433-04D2E868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33A6837-D6AD-438F-BC15-D0391170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83" y="5229200"/>
            <a:ext cx="2380298" cy="3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82959-C694-49C4-A0BF-140871C1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5.3 </a:t>
            </a:r>
            <a:r>
              <a:rPr lang="zh-TW" altLang="en-US" dirty="0"/>
              <a:t>牛頓第二定律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8BFADFD-F5BA-4813-AA7F-B6EF42A2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TW" altLang="en-US" dirty="0">
                <a:cs typeface="Times New Roman" pitchFamily="18" charset="0"/>
              </a:rPr>
              <a:t>若質點上有多個力作用時，就必須取其向量和，此時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牛頓第二定律</a:t>
            </a:r>
            <a:r>
              <a:rPr lang="en-US" altLang="zh-TW" dirty="0">
                <a:cs typeface="Times New Roman" pitchFamily="18" charset="0"/>
              </a:rPr>
              <a:t>(Newton's second law)</a:t>
            </a:r>
            <a:r>
              <a:rPr lang="zh-TW" altLang="en-US" dirty="0">
                <a:cs typeface="Times New Roman" pitchFamily="18" charset="0"/>
              </a:rPr>
              <a:t>可表為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pPr>
              <a:defRPr/>
            </a:pP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354013" indent="0">
              <a:buNone/>
              <a:defRPr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質量為 </a:t>
            </a:r>
            <a:r>
              <a:rPr lang="en-US" altLang="zh-TW" b="1" i="1" dirty="0">
                <a:solidFill>
                  <a:srgbClr val="0070C0"/>
                </a:solidFill>
                <a:cs typeface="Times New Roman" pitchFamily="18" charset="0"/>
              </a:rPr>
              <a:t>m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的質點受到淨力 </a:t>
            </a:r>
            <a:r>
              <a:rPr lang="en-US" altLang="zh-TW" b="1" dirty="0" err="1">
                <a:solidFill>
                  <a:srgbClr val="0070C0"/>
                </a:solidFill>
                <a:cs typeface="Times New Roman" pitchFamily="18" charset="0"/>
              </a:rPr>
              <a:t>ΣF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的作用時，會在淨力的方向產生加速度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a = </a:t>
            </a:r>
            <a:r>
              <a:rPr lang="en-US" altLang="zh-TW" b="1" dirty="0" err="1">
                <a:solidFill>
                  <a:srgbClr val="0070C0"/>
                </a:solidFill>
                <a:cs typeface="Times New Roman" pitchFamily="18" charset="0"/>
              </a:rPr>
              <a:t>ΣF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/</a:t>
            </a:r>
            <a:r>
              <a:rPr lang="en-US" altLang="zh-TW" b="1" i="1" dirty="0">
                <a:solidFill>
                  <a:srgbClr val="0070C0"/>
                </a:solidFill>
                <a:cs typeface="Times New Roman" pitchFamily="18" charset="0"/>
              </a:rPr>
              <a:t>m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zh-TW" altLang="en-US" dirty="0">
                <a:cs typeface="Times New Roman" pitchFamily="18" charset="0"/>
              </a:rPr>
              <a:t>方程式 </a:t>
            </a:r>
            <a:r>
              <a:rPr lang="en-US" altLang="zh-TW" dirty="0">
                <a:cs typeface="Times New Roman" pitchFamily="18" charset="0"/>
              </a:rPr>
              <a:t>5.2 </a:t>
            </a:r>
            <a:r>
              <a:rPr lang="zh-TW" altLang="en-US" dirty="0">
                <a:cs typeface="Times New Roman" pitchFamily="18" charset="0"/>
              </a:rPr>
              <a:t>相當於三個分量方程式： 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99F317-93C9-4AFA-90CA-7ED4E85A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001E4-6670-4E78-8C4C-D6206DE1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7894C8-F20D-4CD1-8B86-DDF21AC2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7167563" cy="4400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E15E42-F7E9-4AC1-9E90-077CBBD8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15" y="5267201"/>
            <a:ext cx="7094220" cy="5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5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1995516-F968-4823-AE30-19370FE5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5.3 </a:t>
            </a:r>
            <a:r>
              <a:rPr lang="zh-TW" altLang="en-US" dirty="0"/>
              <a:t>牛頓第二定律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3AC46ED-23FD-4927-85D0-FB641247A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0" cy="5040560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>
                <a:cs typeface="Times New Roman" pitchFamily="18" charset="0"/>
              </a:rPr>
              <a:t>5.6 </a:t>
            </a:r>
            <a:r>
              <a:rPr lang="zh-TW" altLang="en-US" dirty="0">
                <a:cs typeface="Times New Roman" pitchFamily="18" charset="0"/>
              </a:rPr>
              <a:t>中要注意：質點運動的方向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由其速度決定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與受力的方向通常並不一致。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真正與力相關的是速度的變化率。</a:t>
            </a:r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B17850D-2F69-49C4-929D-60D7374016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2347491"/>
            <a:ext cx="3140393" cy="403383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BB3B91-7A9F-439C-AD9F-6A5627B4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D276D5-96B6-4AA9-AD9D-B8E3C752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C54028-2E5B-4D06-9757-E97BEF86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89" y="5078501"/>
            <a:ext cx="3207068" cy="10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57E6433-48D9-419F-8786-0A0FA22D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5.1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E76907C-AE4B-4032-8624-3565E08BA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波音</a:t>
            </a:r>
            <a:r>
              <a:rPr lang="en-US" altLang="zh-TW" dirty="0">
                <a:cs typeface="Times New Roman" pitchFamily="18" charset="0"/>
              </a:rPr>
              <a:t>747</a:t>
            </a:r>
            <a:r>
              <a:rPr lang="zh-TW" altLang="en-US" dirty="0">
                <a:cs typeface="Times New Roman" pitchFamily="18" charset="0"/>
              </a:rPr>
              <a:t>引擎的總推進力為 </a:t>
            </a:r>
            <a:r>
              <a:rPr lang="en-US" altLang="zh-TW" dirty="0">
                <a:cs typeface="Times New Roman" pitchFamily="18" charset="0"/>
              </a:rPr>
              <a:t>8.8 × 10</a:t>
            </a:r>
            <a:r>
              <a:rPr lang="en-US" altLang="zh-TW" baseline="30000" dirty="0">
                <a:cs typeface="Times New Roman" pitchFamily="18" charset="0"/>
              </a:rPr>
              <a:t>5 </a:t>
            </a:r>
            <a:r>
              <a:rPr lang="en-US" altLang="zh-TW" dirty="0">
                <a:cs typeface="Times New Roman" pitchFamily="18" charset="0"/>
              </a:rPr>
              <a:t>N</a:t>
            </a:r>
            <a:r>
              <a:rPr lang="zh-TW" altLang="en-US" dirty="0">
                <a:cs typeface="Times New Roman" pitchFamily="18" charset="0"/>
              </a:rPr>
              <a:t>。這型飛機升空時的最大質量為 </a:t>
            </a:r>
            <a:r>
              <a:rPr lang="en-US" altLang="zh-TW" dirty="0">
                <a:cs typeface="Times New Roman" pitchFamily="18" charset="0"/>
              </a:rPr>
              <a:t>3.0 × 10</a:t>
            </a:r>
            <a:r>
              <a:rPr lang="en-US" altLang="zh-TW" baseline="30000" dirty="0">
                <a:cs typeface="Times New Roman" pitchFamily="18" charset="0"/>
              </a:rPr>
              <a:t>5 </a:t>
            </a:r>
            <a:r>
              <a:rPr lang="en-US" altLang="zh-TW" dirty="0">
                <a:cs typeface="Times New Roman" pitchFamily="18" charset="0"/>
              </a:rPr>
              <a:t>kg</a:t>
            </a:r>
            <a:r>
              <a:rPr lang="zh-TW" altLang="en-US" dirty="0">
                <a:cs typeface="Times New Roman" pitchFamily="18" charset="0"/>
              </a:rPr>
              <a:t>。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在滑行起飛時的最大可能加速度為何？ 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若忽略空氣和地面的阻力，則飛機由靜止開始滑行</a:t>
            </a:r>
            <a:r>
              <a:rPr lang="en-US" altLang="zh-TW" dirty="0">
                <a:cs typeface="Times New Roman" pitchFamily="18" charset="0"/>
              </a:rPr>
              <a:t>10 s </a:t>
            </a:r>
            <a:r>
              <a:rPr lang="zh-TW" altLang="en-US" dirty="0">
                <a:cs typeface="Times New Roman" pitchFamily="18" charset="0"/>
              </a:rPr>
              <a:t>後可達到多快？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DEA134-32EB-466A-8DBE-385ECAE9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6EEDEA-9002-42E0-B961-262AC5E6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0E48068-92C0-4C1C-84B9-EEFB608E8380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918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802244-903D-4085-B8B5-734E6A1A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5.2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2FC474-51A2-4B22-9B5E-2B2D9DB1C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857799" cy="3744416"/>
          </a:xfrm>
        </p:spPr>
        <p:txBody>
          <a:bodyPr>
            <a:normAutofit/>
          </a:bodyPr>
          <a:lstStyle/>
          <a:p>
            <a:r>
              <a:rPr lang="zh-TW" altLang="en-US" dirty="0"/>
              <a:t>一輛</a:t>
            </a:r>
            <a:r>
              <a:rPr lang="en-US" altLang="zh-TW" dirty="0"/>
              <a:t>1200 kg </a:t>
            </a:r>
            <a:r>
              <a:rPr lang="zh-TW" altLang="en-US" dirty="0"/>
              <a:t>的汽車停在一段覆冰的路面上無法發動。繫上兩條繩索來拖，其中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dirty="0" err="1">
                <a:cs typeface="Times New Roman" pitchFamily="18" charset="0"/>
              </a:rPr>
              <a:t>800N</a:t>
            </a:r>
            <a:r>
              <a:rPr lang="zh-TW" altLang="en-US" dirty="0"/>
              <a:t>，朝東偏北</a:t>
            </a:r>
            <a:r>
              <a:rPr lang="en-US" altLang="zh-TW" dirty="0"/>
              <a:t>35°</a:t>
            </a:r>
            <a:r>
              <a:rPr lang="zh-TW" altLang="en-US" dirty="0"/>
              <a:t>，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dirty="0" err="1">
                <a:cs typeface="Times New Roman" pitchFamily="18" charset="0"/>
              </a:rPr>
              <a:t>600N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/>
              <a:t>，朝東偏南</a:t>
            </a:r>
            <a:r>
              <a:rPr lang="en-US" altLang="zh-TW" dirty="0"/>
              <a:t>25°</a:t>
            </a:r>
            <a:r>
              <a:rPr lang="zh-TW" altLang="en-US" dirty="0"/>
              <a:t>。汽車的加速度為何？將車視為質點，並假定摩擦力可忽略。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C14BED-EBDF-4FFD-9F6C-B5CB062F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15489A-CCD8-4E19-B69C-8BC83447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7B18BAA5-9427-4666-B563-3FB492179C2C}"/>
              </a:ext>
            </a:extLst>
          </p:cNvPr>
          <p:cNvSpPr/>
          <p:nvPr/>
        </p:nvSpPr>
        <p:spPr>
          <a:xfrm>
            <a:off x="827584" y="566124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548887-89C9-494D-99D5-502E3816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301900"/>
            <a:ext cx="3114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5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103F-25E2-492E-AE8C-B3141D62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5.3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B04897-6AF4-41F6-84A5-B15CF01E4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質量為 </a:t>
            </a:r>
            <a:r>
              <a:rPr lang="en-US" altLang="zh-TW" dirty="0">
                <a:cs typeface="Times New Roman" pitchFamily="18" charset="0"/>
              </a:rPr>
              <a:t>9.1 × 10</a:t>
            </a:r>
            <a:r>
              <a:rPr lang="en-US" altLang="zh-TW" baseline="30000" dirty="0">
                <a:cs typeface="Times New Roman" pitchFamily="18" charset="0"/>
              </a:rPr>
              <a:t>−31 </a:t>
            </a:r>
            <a:r>
              <a:rPr lang="en-US" altLang="zh-TW" dirty="0">
                <a:cs typeface="Times New Roman" pitchFamily="18" charset="0"/>
              </a:rPr>
              <a:t>kg </a:t>
            </a:r>
            <a:r>
              <a:rPr lang="zh-TW" altLang="en-US" dirty="0">
                <a:cs typeface="Times New Roman" pitchFamily="18" charset="0"/>
              </a:rPr>
              <a:t>的電子，初速度為</a:t>
            </a:r>
            <a:r>
              <a:rPr lang="zh-TW" altLang="en-US" b="1" dirty="0">
                <a:cs typeface="Times New Roman" pitchFamily="18" charset="0"/>
              </a:rPr>
              <a:t> </a:t>
            </a:r>
            <a:r>
              <a:rPr lang="en-US" altLang="zh-TW" b="1" dirty="0" err="1">
                <a:cs typeface="Times New Roman" pitchFamily="18" charset="0"/>
              </a:rPr>
              <a:t>v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b="1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dirty="0" err="1">
                <a:cs typeface="Times New Roman" pitchFamily="18" charset="0"/>
              </a:rPr>
              <a:t>10</a:t>
            </a:r>
            <a:r>
              <a:rPr lang="en-US" altLang="zh-TW" baseline="30000" dirty="0" err="1">
                <a:cs typeface="Times New Roman" pitchFamily="18" charset="0"/>
              </a:rPr>
              <a:t>6</a:t>
            </a:r>
            <a:r>
              <a:rPr lang="en-US" altLang="zh-TW" b="1" dirty="0" err="1">
                <a:cs typeface="Times New Roman" pitchFamily="18" charset="0"/>
              </a:rPr>
              <a:t>i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m/s</a:t>
            </a:r>
            <a:r>
              <a:rPr lang="zh-TW" altLang="en-US" dirty="0">
                <a:cs typeface="Times New Roman" pitchFamily="18" charset="0"/>
              </a:rPr>
              <a:t>。它進入某個區域，而在</a:t>
            </a:r>
            <a:r>
              <a:rPr lang="en-US" altLang="zh-TW" dirty="0">
                <a:cs typeface="Times New Roman" pitchFamily="18" charset="0"/>
              </a:rPr>
              <a:t>10</a:t>
            </a:r>
            <a:r>
              <a:rPr lang="en-US" altLang="zh-TW" baseline="30000" dirty="0">
                <a:cs typeface="Times New Roman" pitchFamily="18" charset="0"/>
              </a:rPr>
              <a:t>−8 </a:t>
            </a:r>
            <a:r>
              <a:rPr lang="en-US" altLang="zh-TW" dirty="0">
                <a:cs typeface="Times New Roman" pitchFamily="18" charset="0"/>
              </a:rPr>
              <a:t>s </a:t>
            </a:r>
            <a:r>
              <a:rPr lang="zh-TW" altLang="en-US" dirty="0">
                <a:cs typeface="Times New Roman" pitchFamily="18" charset="0"/>
              </a:rPr>
              <a:t>的期間內受到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= 8 × 10</a:t>
            </a:r>
            <a:r>
              <a:rPr lang="en-US" altLang="zh-TW" baseline="30000" dirty="0">
                <a:cs typeface="Times New Roman" pitchFamily="18" charset="0"/>
              </a:rPr>
              <a:t>−</a:t>
            </a:r>
            <a:r>
              <a:rPr lang="en-US" altLang="zh-TW" baseline="30000" dirty="0" err="1">
                <a:cs typeface="Times New Roman" pitchFamily="18" charset="0"/>
              </a:rPr>
              <a:t>17</a:t>
            </a:r>
            <a:r>
              <a:rPr lang="en-US" altLang="zh-TW" b="1" dirty="0" err="1">
                <a:cs typeface="Times New Roman" pitchFamily="18" charset="0"/>
              </a:rPr>
              <a:t>j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N</a:t>
            </a:r>
            <a:r>
              <a:rPr lang="zh-TW" altLang="en-US" dirty="0">
                <a:cs typeface="Times New Roman" pitchFamily="18" charset="0"/>
              </a:rPr>
              <a:t> 的作用力。它離開這個區域時，速度為何？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583440-2B8A-4C27-874D-47DF8936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FEE29D-61AF-493D-8A0C-9C6F3FA5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198779D2-DA31-47D0-93FF-01C07E00B0D6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6D76EF-AA22-4DD4-B5A7-349CFD9E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923878"/>
            <a:ext cx="2752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B93C58E-6685-425E-B528-F1A5135A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638B8EC-F2F4-4624-9B00-9599C51E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萬有引力定律</a:t>
            </a:r>
            <a:r>
              <a:rPr lang="en-US" altLang="zh-TW" dirty="0">
                <a:cs typeface="Times New Roman" pitchFamily="18" charset="0"/>
              </a:rPr>
              <a:t>(law of universal gravitation)</a:t>
            </a:r>
            <a:r>
              <a:rPr lang="zh-TW" altLang="en-US" dirty="0">
                <a:cs typeface="Times New Roman" pitchFamily="18" charset="0"/>
              </a:rPr>
              <a:t>由牛頓在西元 </a:t>
            </a:r>
            <a:r>
              <a:rPr lang="en-US" altLang="zh-TW" dirty="0">
                <a:cs typeface="Times New Roman" pitchFamily="18" charset="0"/>
              </a:rPr>
              <a:t>1687 </a:t>
            </a:r>
            <a:r>
              <a:rPr lang="zh-TW" altLang="en-US" dirty="0">
                <a:cs typeface="Times New Roman" pitchFamily="18" charset="0"/>
              </a:rPr>
              <a:t>年提出，其內容：在距離為 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zh-TW" altLang="en-US" dirty="0">
                <a:cs typeface="Times New Roman" pitchFamily="18" charset="0"/>
              </a:rPr>
              <a:t>，質量為 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及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的任意兩點狀粒子之間，會有引力存在，其大小為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G </a:t>
            </a:r>
            <a:r>
              <a:rPr lang="en-US" altLang="zh-TW" dirty="0">
                <a:cs typeface="Times New Roman" pitchFamily="18" charset="0"/>
              </a:rPr>
              <a:t>= 6.67 × 10</a:t>
            </a:r>
            <a:r>
              <a:rPr lang="en-US" altLang="zh-TW" baseline="30000" dirty="0">
                <a:cs typeface="Times New Roman" pitchFamily="18" charset="0"/>
              </a:rPr>
              <a:t>−11 </a:t>
            </a:r>
            <a:r>
              <a:rPr lang="en-US" altLang="zh-TW" dirty="0">
                <a:cs typeface="Times New Roman" pitchFamily="18" charset="0"/>
              </a:rPr>
              <a:t>N</a:t>
            </a:r>
            <a:r>
              <a:rPr lang="zh-TW" altLang="en-US" dirty="0">
                <a:cs typeface="Times New Roman" pitchFamily="18" charset="0"/>
              </a:rPr>
              <a:t>．</a:t>
            </a:r>
            <a:r>
              <a:rPr lang="en-US" altLang="zh-TW" dirty="0" err="1">
                <a:cs typeface="Times New Roman" pitchFamily="18" charset="0"/>
              </a:rPr>
              <a:t>m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dirty="0" err="1">
                <a:cs typeface="Times New Roman" pitchFamily="18" charset="0"/>
              </a:rPr>
              <a:t>kg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。 </a:t>
            </a:r>
            <a:r>
              <a:rPr lang="en-US" altLang="zh-TW" b="1" dirty="0">
                <a:solidFill>
                  <a:srgbClr val="6666FF"/>
                </a:solidFill>
                <a:cs typeface="Times New Roman" pitchFamily="18" charset="0"/>
              </a:rPr>
              <a:t>      </a:t>
            </a:r>
          </a:p>
          <a:p>
            <a:pPr marL="354013" indent="0">
              <a:lnSpc>
                <a:spcPts val="3000"/>
              </a:lnSpc>
              <a:buNone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物體的重量就是它所受的總重力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引力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)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>
              <a:lnSpc>
                <a:spcPts val="3000"/>
              </a:lnSpc>
            </a:pPr>
            <a:r>
              <a:rPr lang="zh-TW" altLang="en-US" dirty="0">
                <a:cs typeface="Times New Roman" pitchFamily="18" charset="0"/>
              </a:rPr>
              <a:t> 對於一個質量分布具有球形對稱的物體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球殼或實心球體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，仍可使用 </a:t>
            </a:r>
            <a:r>
              <a:rPr lang="en-US" altLang="zh-TW" dirty="0">
                <a:cs typeface="Times New Roman" pitchFamily="18" charset="0"/>
              </a:rPr>
              <a:t>5.4 </a:t>
            </a:r>
            <a:r>
              <a:rPr lang="zh-TW" altLang="en-US" dirty="0">
                <a:cs typeface="Times New Roman" pitchFamily="18" charset="0"/>
              </a:rPr>
              <a:t>式，不過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則是由球心算起。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76DAED-5580-41B2-AF41-16AADBDB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33C12B-76BC-46F1-AA2C-9DADC5B1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855E00-5092-4EA7-B44C-AB0A33D8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075129"/>
            <a:ext cx="5620703" cy="7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1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5A013B2-4D20-42A1-A0E3-F56F9E3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45719D9-8021-461B-9E7A-33D03E78A2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7904" y="1772816"/>
            <a:ext cx="3767137" cy="416052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6EAC43-E534-49CC-8CF3-316D5B88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EBCCB6-BD03-47ED-BC43-51DD4BD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17DD5C9-0AC2-4022-8941-EA3583628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1560" y="4433099"/>
            <a:ext cx="3767137" cy="16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009033F-7C53-4659-B599-F81B55C7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61B3146-2041-4C84-B248-FDB5813D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如果把地球視為均勻的球體，質量為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aseline="-25000" dirty="0">
                <a:cs typeface="Times New Roman" pitchFamily="18" charset="0"/>
              </a:rPr>
              <a:t>E</a:t>
            </a:r>
            <a:r>
              <a:rPr lang="zh-TW" altLang="en-US" dirty="0">
                <a:cs typeface="Times New Roman" pitchFamily="18" charset="0"/>
              </a:rPr>
              <a:t>，半徑為 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en-US" altLang="zh-TW" baseline="-25000" dirty="0">
                <a:cs typeface="Times New Roman" pitchFamily="18" charset="0"/>
              </a:rPr>
              <a:t>E</a:t>
            </a:r>
            <a:r>
              <a:rPr lang="zh-TW" altLang="en-US" dirty="0">
                <a:cs typeface="Times New Roman" pitchFamily="18" charset="0"/>
              </a:rPr>
              <a:t>，則在地球表面上，質量為 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的物體之重量為 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這個式子通常表為以下形式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g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GM</a:t>
            </a:r>
            <a:r>
              <a:rPr lang="en-US" altLang="zh-TW" baseline="-25000" dirty="0" err="1">
                <a:cs typeface="Times New Roman" pitchFamily="18" charset="0"/>
              </a:rPr>
              <a:t>E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i="1" baseline="-25000" dirty="0" err="1">
                <a:cs typeface="Times New Roman" pitchFamily="18" charset="0"/>
              </a:rPr>
              <a:t>E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，單位為 </a:t>
            </a:r>
            <a:r>
              <a:rPr lang="en-US" altLang="zh-TW" dirty="0">
                <a:cs typeface="Times New Roman" pitchFamily="18" charset="0"/>
              </a:rPr>
              <a:t>N/kg</a:t>
            </a:r>
            <a:r>
              <a:rPr lang="zh-TW" altLang="en-US" dirty="0">
                <a:cs typeface="Times New Roman" pitchFamily="18" charset="0"/>
              </a:rPr>
              <a:t>，是在地球表面上的物體每單位質量所受到的重力，稱為地球表面的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重力場強度</a:t>
            </a:r>
            <a:r>
              <a:rPr lang="en-US" altLang="zh-TW" dirty="0">
                <a:cs typeface="Times New Roman" pitchFamily="18" charset="0"/>
              </a:rPr>
              <a:t>(gravitational field strength)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FEBEA4-67F7-4DC3-825F-FB40A1DA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E98DB6-61BD-4CCB-B2DC-F0D3442F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6627E6-1D13-4191-A29D-E5459464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95" y="2276872"/>
            <a:ext cx="5640705" cy="8601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CD1982-7339-4EF2-AC7F-20ED490C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911806"/>
            <a:ext cx="5694045" cy="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AA265-64C2-4F85-8F52-5E0851A2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010B0-D08B-4E95-8806-E1620D7CC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由於 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W </a:t>
            </a:r>
            <a:r>
              <a:rPr lang="en-US" altLang="zh-TW" dirty="0">
                <a:ea typeface="Adobe Myungjo Std M" pitchFamily="18" charset="-128"/>
                <a:cs typeface="Times New Roman" pitchFamily="18" charset="0"/>
              </a:rPr>
              <a:t>=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 mg </a:t>
            </a:r>
            <a:r>
              <a:rPr lang="zh-TW" altLang="en-US" dirty="0">
                <a:cs typeface="Times New Roman" pitchFamily="18" charset="0"/>
              </a:rPr>
              <a:t>和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F</a:t>
            </a:r>
            <a:r>
              <a:rPr lang="en-US" altLang="zh-TW" dirty="0">
                <a:ea typeface="Adobe Myungjo Std M" pitchFamily="18" charset="-128"/>
                <a:cs typeface="Times New Roman" pitchFamily="18" charset="0"/>
              </a:rPr>
              <a:t> = 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ma </a:t>
            </a:r>
            <a:r>
              <a:rPr lang="zh-TW" altLang="en-US" dirty="0">
                <a:cs typeface="Times New Roman" pitchFamily="18" charset="0"/>
              </a:rPr>
              <a:t>的形式相同，而 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g </a:t>
            </a:r>
            <a:r>
              <a:rPr lang="zh-TW" altLang="en-US" dirty="0">
                <a:cs typeface="Times New Roman" pitchFamily="18" charset="0"/>
              </a:rPr>
              <a:t>的單位 </a:t>
            </a:r>
            <a:r>
              <a:rPr lang="en-US" altLang="zh-TW" dirty="0">
                <a:ea typeface="Adobe Myungjo Std M" pitchFamily="18" charset="-128"/>
                <a:cs typeface="Times New Roman" pitchFamily="18" charset="0"/>
              </a:rPr>
              <a:t>N/kg </a:t>
            </a:r>
            <a:r>
              <a:rPr lang="zh-TW" altLang="en-US" dirty="0">
                <a:cs typeface="Times New Roman" pitchFamily="18" charset="0"/>
              </a:rPr>
              <a:t>可簡化為 </a:t>
            </a:r>
            <a:r>
              <a:rPr lang="en-US" altLang="zh-TW" dirty="0">
                <a:ea typeface="Adobe Myungjo Std M" pitchFamily="18" charset="-128"/>
                <a:cs typeface="Times New Roman" pitchFamily="18" charset="0"/>
              </a:rPr>
              <a:t>m/</a:t>
            </a:r>
            <a:r>
              <a:rPr lang="en-US" altLang="zh-TW" dirty="0" err="1">
                <a:ea typeface="Adobe Myungjo Std M" pitchFamily="18" charset="-128"/>
                <a:cs typeface="Times New Roman" pitchFamily="18" charset="0"/>
              </a:rPr>
              <a:t>s</a:t>
            </a:r>
            <a:r>
              <a:rPr lang="en-US" altLang="zh-TW" baseline="30000" dirty="0" err="1">
                <a:ea typeface="Adobe Myungjo Std M" pitchFamily="18" charset="-128"/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，因此 </a:t>
            </a:r>
            <a:r>
              <a:rPr lang="en-US" altLang="zh-TW" i="1" dirty="0">
                <a:ea typeface="Adobe Myungjo Std M" pitchFamily="18" charset="-128"/>
                <a:cs typeface="Times New Roman" pitchFamily="18" charset="0"/>
              </a:rPr>
              <a:t>g </a:t>
            </a:r>
            <a:r>
              <a:rPr lang="zh-TW" altLang="en-US" dirty="0">
                <a:cs typeface="Times New Roman" pitchFamily="18" charset="0"/>
              </a:rPr>
              <a:t>常被稱為「重力加速度」。</a:t>
            </a:r>
            <a:endParaRPr lang="en-US" altLang="zh-TW" dirty="0">
              <a:ea typeface="Adobe Myungjo Std M" pitchFamily="18" charset="-128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但這樣做會造成一種印象，以為物體的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真實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重量與其加速度有關。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F9E624-D291-4AEB-9EAC-37C9DA66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21B95F-C98F-4C7F-85BD-C1EFAA88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258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3F0A3-2C68-459D-A5D3-4F71559F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73984E8-B858-4CCA-A472-D07EAB0C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46" y="1341438"/>
            <a:ext cx="7463507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3162F1-F22D-433C-907D-6D34AC62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A738BB-DCAC-405F-B214-A3976CFF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46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BECD-8882-43B2-A14E-1544C10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09B18-752E-40D4-811D-2134B366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B3D5D89-9E54-4686-9B5C-B00F7A0D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35" y="1341438"/>
            <a:ext cx="7148529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BF954-08D6-4C2D-AA3B-5CC7EE6D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A3328-D3EC-47EA-A014-96E9B7DED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質量與重量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質量</a:t>
            </a:r>
            <a:r>
              <a:rPr lang="en-US" altLang="zh-TW" dirty="0"/>
              <a:t>(</a:t>
            </a:r>
            <a:r>
              <a:rPr lang="zh-TW" altLang="en-US" dirty="0"/>
              <a:t>物體慣性的量度</a:t>
            </a:r>
            <a:r>
              <a:rPr lang="en-US" altLang="zh-TW" dirty="0"/>
              <a:t>)</a:t>
            </a:r>
            <a:r>
              <a:rPr lang="zh-TW" altLang="en-US" dirty="0"/>
              <a:t>和重量</a:t>
            </a:r>
            <a:r>
              <a:rPr lang="en-US" altLang="zh-TW" dirty="0"/>
              <a:t>(</a:t>
            </a:r>
            <a:r>
              <a:rPr lang="zh-TW" altLang="en-US" dirty="0"/>
              <a:t>物體所受的總重力</a:t>
            </a:r>
            <a:r>
              <a:rPr lang="en-US" altLang="zh-TW" dirty="0"/>
              <a:t>)</a:t>
            </a:r>
            <a:r>
              <a:rPr lang="zh-TW" altLang="en-US" dirty="0"/>
              <a:t>的觀念常被混為一談。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首先要注意的是，質量是純量，單位為仟克，重量卻是向量，單位為牛頓。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4CD154-DEFE-4F25-A5D7-048F567A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A14663-190E-4E1D-8224-3F5F63A1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8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BF954-08D6-4C2D-AA3B-5CC7EE6D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5.4 </a:t>
            </a:r>
            <a:r>
              <a:rPr lang="zh-TW" altLang="en-US" dirty="0"/>
              <a:t>重量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A3328-D3EC-47EA-A014-96E9B7DED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122912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質量與重量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其次，質量是物體固有的特性，與位置無關，重量則視當地的 </a:t>
            </a:r>
            <a:r>
              <a:rPr lang="en-US" altLang="zh-TW" i="1" dirty="0">
                <a:cs typeface="Times New Roman" pitchFamily="18" charset="0"/>
              </a:rPr>
              <a:t>g </a:t>
            </a:r>
            <a:r>
              <a:rPr lang="zh-TW" altLang="en-US" dirty="0">
                <a:cs typeface="Times New Roman" pitchFamily="18" charset="0"/>
              </a:rPr>
              <a:t>值而定。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如果把物體帶到月球，它的重量就只有在地球上的六分之一。在外太空，遠離一切恆星與行星，物體幾乎是沒有重量的。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9FA3055-4C70-4CFB-A43F-AB38E6AC8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1988" y="1341438"/>
            <a:ext cx="2958444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4CD154-DEFE-4F25-A5D7-048F567A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A14663-190E-4E1D-8224-3F5F63A1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06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37605B1-7A5A-4D79-816A-3B9965BB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82BA7B27-6364-4C78-85E8-5A5F2792A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對或錯：要在無摩擦的桌面推動一本書，須先克服其重量。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196AD0-F7CA-4092-A19B-60ACBEAD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EF66E6-B34E-496F-A8EF-622D59A3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5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1A13-BD92-49FA-AD9E-2661435E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6FAC7E-D79A-413B-AED0-0BB8CD206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瓶上的標籤標示其容量為</a:t>
            </a:r>
            <a:r>
              <a:rPr lang="en-US" altLang="zh-TW" dirty="0"/>
              <a:t>1 </a:t>
            </a:r>
            <a:r>
              <a:rPr lang="en-US" altLang="zh-TW" dirty="0" err="1"/>
              <a:t>lb</a:t>
            </a:r>
            <a:r>
              <a:rPr lang="en-US" altLang="zh-TW" dirty="0"/>
              <a:t> (454 g)</a:t>
            </a:r>
            <a:r>
              <a:rPr lang="zh-TW" altLang="en-US" dirty="0"/>
              <a:t>。試加評論。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6C75DCC-0584-4FB3-990D-7B48C708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7AD5F8-A341-41B0-BE82-D619A9EE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33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60BECE5-4D87-4ECD-90D8-FDD034A6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60E9751-6C88-4E22-84F5-F4D803241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當我們在推或拉一面牆時，就會感受到反向的作用力。你推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或拉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得越用力，牆反推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或拉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的力道也越強。其實上，牆對你的作用力和你對牆的作用力，大小恰好相等，但方向相反。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這是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牛頓第三定律</a:t>
            </a:r>
            <a:r>
              <a:rPr lang="en-US" altLang="zh-TW" dirty="0">
                <a:cs typeface="Times New Roman" pitchFamily="18" charset="0"/>
              </a:rPr>
              <a:t>(Newton's third law)</a:t>
            </a:r>
            <a:r>
              <a:rPr lang="zh-TW" altLang="en-US" dirty="0">
                <a:cs typeface="Times New Roman" pitchFamily="18" charset="0"/>
              </a:rPr>
              <a:t>，也就是作用與反作用定律的一個例子。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61E618-793D-4CBC-84A6-9ED819D0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B71724-FC7F-4DCF-953E-3AC6B03F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513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B4F2FED9-CB0D-41B9-B147-166664A3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CD5A880-F631-48FE-A378-60075FA18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cs typeface="Times New Roman" pitchFamily="18" charset="0"/>
              </a:rPr>
              <a:t>如圖 </a:t>
            </a:r>
            <a:r>
              <a:rPr lang="en-US" altLang="zh-TW" dirty="0">
                <a:cs typeface="Times New Roman" pitchFamily="18" charset="0"/>
              </a:rPr>
              <a:t>5.11 </a:t>
            </a:r>
            <a:r>
              <a:rPr lang="zh-TW" altLang="en-US" dirty="0">
                <a:cs typeface="Times New Roman" pitchFamily="18" charset="0"/>
              </a:rPr>
              <a:t>中的兩個物體。若以符號 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AB </a:t>
            </a:r>
            <a:r>
              <a:rPr lang="zh-TW" altLang="en-US" dirty="0">
                <a:cs typeface="Times New Roman" pitchFamily="18" charset="0"/>
              </a:rPr>
              <a:t>表示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對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的作用力，則牛頓第三定律可表為：</a:t>
            </a: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B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對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A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的作用力與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A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對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B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的作用力大小相同而方向相反</a:t>
            </a:r>
            <a:endParaRPr lang="zh-TW" altLang="en-US" dirty="0">
              <a:solidFill>
                <a:srgbClr val="0070C0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CE810A-C75A-441A-8CE0-3AFF67E4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A53CB9-E01D-431C-BEBA-386F3DE2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35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7884FBB-46F1-4761-8E8F-D66C738D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4164542"/>
            <a:ext cx="3407093" cy="2186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669CBE-1929-432D-8A54-E992C359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346" y="2313410"/>
            <a:ext cx="5667375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8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630AB-FB7C-4081-ABC4-F47A90D9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CD5A880-F631-48FE-A378-60075FA183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要注意的是，力是由一物作用於另一物；而不能說是某物的力。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第三定律指出：沒有所謂單獨的力；力必定成對出現。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CE810A-C75A-441A-8CE0-3AFF67E4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A53CB9-E01D-431C-BEBA-386F3DE2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677CB6D1-2115-4F89-9576-1340B682B9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1" y="2565448"/>
            <a:ext cx="3407093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FF1FD-F59D-4B40-8752-F55656B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AE148-5CEC-4132-9FD0-B4364F419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02832" cy="504056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一般的說法：「</a:t>
            </a:r>
            <a:r>
              <a:rPr lang="zh-TW" altLang="en-US" dirty="0">
                <a:solidFill>
                  <a:srgbClr val="0070C0"/>
                </a:solidFill>
                <a:cs typeface="Times New Roman" pitchFamily="18" charset="0"/>
              </a:rPr>
              <a:t>有作用就有反作用，兩者大小相同，方向相反。</a:t>
            </a:r>
            <a:r>
              <a:rPr lang="zh-TW" altLang="en-US" dirty="0">
                <a:cs typeface="Times New Roman" pitchFamily="18" charset="0"/>
              </a:rPr>
              <a:t>」並未強調力是作用於不同的物體。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有點令人吃驚的是，蘋果對地球的引力和地球對蘋果的引力竟然一樣大。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7D349CA-6483-42F4-9523-AC582B717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016" y="1844824"/>
            <a:ext cx="4038600" cy="336444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23A1F6-A072-4F7A-B39F-29070E66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CCA738-2F5E-4026-AC43-C6821880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3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FF1FD-F59D-4B40-8752-F55656B2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AE148-5CEC-4132-9FD0-B4364F419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02832" cy="504056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因為蘋果落下時的明顯運動，不免讓人覺得，好像只有蘋果會受到重力的影響，其實地球亦受到蘋果之引力所作用。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由於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F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而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i="1" dirty="0">
                <a:cs typeface="Times New Roman" pitchFamily="18" charset="0"/>
              </a:rPr>
              <a:t> =</a:t>
            </a:r>
            <a:r>
              <a:rPr lang="en-US" altLang="zh-TW" dirty="0">
                <a:cs typeface="Times New Roman" pitchFamily="18" charset="0"/>
              </a:rPr>
              <a:t> 1/2 </a:t>
            </a:r>
            <a:r>
              <a:rPr lang="en-US" altLang="zh-TW" i="1" dirty="0" err="1">
                <a:cs typeface="Times New Roman" pitchFamily="18" charset="0"/>
              </a:rPr>
              <a:t>at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，因此蘋果與地球的位移之比為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A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E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baseline="-25000" dirty="0" err="1">
                <a:cs typeface="Times New Roman" pitchFamily="18" charset="0"/>
              </a:rPr>
              <a:t>E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aseline="-25000" dirty="0">
                <a:cs typeface="Times New Roman" pitchFamily="18" charset="0"/>
              </a:rPr>
              <a:t>A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≈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10</a:t>
            </a:r>
            <a:r>
              <a:rPr lang="en-US" altLang="zh-TW" baseline="30000" dirty="0">
                <a:cs typeface="Times New Roman" pitchFamily="18" charset="0"/>
              </a:rPr>
              <a:t>24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7D349CA-6483-42F4-9523-AC582B717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016" y="1844824"/>
            <a:ext cx="4038600" cy="336444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23A1F6-A072-4F7A-B39F-29070E66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CCA738-2F5E-4026-AC43-C6821880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4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CB9BA4E4-8A16-4608-BBE4-ED7BACFB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CE968-037E-4980-98C8-4F60FC9E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5194920" cy="5015582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 err="1">
                <a:cs typeface="Times New Roman" pitchFamily="18" charset="0"/>
              </a:rPr>
              <a:t>5.13a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中，一蘋果靜止在桌面上。其淨力為零：蘋果的重力 </a:t>
            </a:r>
            <a:r>
              <a:rPr lang="en-US" altLang="zh-TW" dirty="0">
                <a:cs typeface="Times New Roman" pitchFamily="18" charset="0"/>
              </a:rPr>
              <a:t>W </a:t>
            </a:r>
            <a:r>
              <a:rPr lang="zh-TW" altLang="en-US" dirty="0">
                <a:cs typeface="Times New Roman" pitchFamily="18" charset="0"/>
              </a:rPr>
              <a:t>與桌面對蘋果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垂直於桌面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施加的「接觸力」</a:t>
            </a:r>
            <a:r>
              <a:rPr lang="en-US" altLang="zh-TW" b="1" dirty="0">
                <a:cs typeface="Times New Roman" pitchFamily="18" charset="0"/>
              </a:rPr>
              <a:t>N </a:t>
            </a:r>
            <a:r>
              <a:rPr lang="zh-TW" altLang="en-US" dirty="0">
                <a:cs typeface="Times New Roman" pitchFamily="18" charset="0"/>
              </a:rPr>
              <a:t>平衡。即</a:t>
            </a:r>
            <a:r>
              <a:rPr lang="zh-TW" altLang="en-US" b="1" dirty="0">
                <a:cs typeface="Times New Roman" pitchFamily="18" charset="0"/>
              </a:rPr>
              <a:t> </a:t>
            </a:r>
            <a:r>
              <a:rPr lang="en-US" altLang="zh-TW" b="1" dirty="0">
                <a:cs typeface="Times New Roman" pitchFamily="18" charset="0"/>
              </a:rPr>
              <a:t>N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b="1" dirty="0">
                <a:cs typeface="Times New Roman" pitchFamily="18" charset="0"/>
              </a:rPr>
              <a:t> W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或 </a:t>
            </a:r>
            <a:r>
              <a:rPr lang="en-US" altLang="zh-TW" b="1" dirty="0">
                <a:cs typeface="Times New Roman" pitchFamily="18" charset="0"/>
              </a:rPr>
              <a:t>N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b="1" dirty="0">
                <a:cs typeface="Times New Roman" pitchFamily="18" charset="0"/>
              </a:rPr>
              <a:t>W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這兩個力大小相同而方向相反，但</a:t>
            </a:r>
            <a:r>
              <a:rPr lang="zh-TW" altLang="en-US" b="1" dirty="0">
                <a:cs typeface="Times New Roman" pitchFamily="18" charset="0"/>
              </a:rPr>
              <a:t> </a:t>
            </a:r>
            <a:r>
              <a:rPr lang="en-US" altLang="zh-TW" b="1" dirty="0">
                <a:cs typeface="Times New Roman" pitchFamily="18" charset="0"/>
              </a:rPr>
              <a:t>N </a:t>
            </a:r>
            <a:r>
              <a:rPr lang="zh-TW" altLang="en-US" dirty="0">
                <a:cs typeface="Times New Roman" pitchFamily="18" charset="0"/>
              </a:rPr>
              <a:t>和</a:t>
            </a:r>
            <a:r>
              <a:rPr lang="zh-TW" altLang="en-US" b="1" dirty="0">
                <a:cs typeface="Times New Roman" pitchFamily="18" charset="0"/>
              </a:rPr>
              <a:t> </a:t>
            </a:r>
            <a:r>
              <a:rPr lang="en-US" altLang="zh-TW" b="1" dirty="0">
                <a:cs typeface="Times New Roman" pitchFamily="18" charset="0"/>
              </a:rPr>
              <a:t>W </a:t>
            </a:r>
            <a:r>
              <a:rPr lang="zh-TW" altLang="en-US" dirty="0">
                <a:cs typeface="Times New Roman" pitchFamily="18" charset="0"/>
              </a:rPr>
              <a:t>卻並非作用－反作用對，因為它們作用於同一物體上。</a:t>
            </a:r>
            <a:endParaRPr lang="en-US" altLang="zh-TW" dirty="0">
              <a:cs typeface="Times New Roman" pitchFamily="18" charset="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92A399-F4B5-4419-B916-9FD7AEFE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A89511-028C-449A-9913-079E1D31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17A08F-6805-4B81-932E-965A251D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276872"/>
            <a:ext cx="2500313" cy="20469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D984ED-1740-4CC7-A50B-741DC80A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190" y="4299048"/>
            <a:ext cx="920115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DF248-6374-4E90-857F-6CF1B805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本章要點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F101D-F5D0-41D9-A471-49E283D4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9955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力與質量的觀念。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(a)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慣性的觀念。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(b)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牛頓第一定律。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牛頓第二定律，敘述質點的加速度與所受淨力的關係。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質量與重量的區別。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牛頓第三定律。證明作用力和反作用力是成對的。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使用分離體圖分析物體所受的作用力。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11ACA8-6E04-4888-AAD1-EED3E04E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825" y="5572842"/>
            <a:ext cx="10382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352D268-F9CB-439A-B9F5-464154D6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28" y="1988840"/>
            <a:ext cx="4340543" cy="36271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5.5 </a:t>
            </a:r>
            <a:r>
              <a:rPr lang="zh-TW" altLang="en-US" dirty="0"/>
              <a:t>牛頓第三定律</a:t>
            </a:r>
          </a:p>
        </p:txBody>
      </p:sp>
      <p:sp>
        <p:nvSpPr>
          <p:cNvPr id="4096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3970784" cy="5015582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圖 </a:t>
            </a:r>
            <a:r>
              <a:rPr lang="en-US" altLang="zh-TW" dirty="0"/>
              <a:t>5.13b </a:t>
            </a:r>
            <a:r>
              <a:rPr lang="zh-TW" altLang="en-US" dirty="0"/>
              <a:t>則表示了真正的作用力−反作用力關係。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6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E120FEB9-72FD-4D6D-B63D-7B80BCB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FA402E-2422-4EFD-87C9-72FE953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解題指引：動力學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畫出實況圖：</a:t>
            </a:r>
            <a:r>
              <a:rPr lang="zh-TW" altLang="en-US" dirty="0"/>
              <a:t>呈現實際的狀況，確認要作動力學分析的系統及物體。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畫出力圖：</a:t>
            </a:r>
            <a:r>
              <a:rPr lang="zh-TW" altLang="en-US" dirty="0"/>
              <a:t>畫出作用於每一物體的所有外力</a:t>
            </a:r>
            <a:r>
              <a:rPr lang="en-US" altLang="zh-TW" dirty="0"/>
              <a:t>;</a:t>
            </a:r>
            <a:r>
              <a:rPr lang="zh-TW" altLang="en-US" dirty="0"/>
              <a:t>想像自己就是那個物體，並畫出有哪些力對你作用。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選定一個慣性座標系：</a:t>
            </a:r>
            <a:r>
              <a:rPr lang="zh-TW" altLang="en-US" dirty="0"/>
              <a:t>每個質點可以有自己的座標軸，一般來說如果座標軸之一與加速度的方向一致時，動力關係最明確。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C7800D-6B6A-468A-8687-C42B9746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676226-59EC-444C-AD19-805EFB0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18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E120FEB9-72FD-4D6D-B63D-7B80BCB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FA402E-2422-4EFD-87C9-72FE953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解題指引：動力學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zh-TW" altLang="en-US" dirty="0">
                <a:solidFill>
                  <a:srgbClr val="FF0000"/>
                </a:solidFill>
                <a:cs typeface="Times New Roman" pitchFamily="18" charset="0"/>
              </a:rPr>
              <a:t>畫出各物體的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分離體圖</a:t>
            </a:r>
            <a:r>
              <a:rPr lang="en-US" altLang="zh-TW" dirty="0">
                <a:cs typeface="Times New Roman" pitchFamily="18" charset="0"/>
              </a:rPr>
              <a:t>(free-body diagram)</a:t>
            </a:r>
            <a:r>
              <a:rPr lang="zh-TW" altLang="en-US" dirty="0">
                <a:cs typeface="Times New Roman" pitchFamily="18" charset="0"/>
              </a:rPr>
              <a:t>：將質點置於原點，作用於該質點的各力則沿座標軸分解。</a:t>
            </a:r>
            <a:endParaRPr lang="en-US" altLang="zh-TW" dirty="0"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zh-TW" altLang="en-US" dirty="0">
                <a:cs typeface="Times New Roman" pitchFamily="18" charset="0"/>
              </a:rPr>
              <a:t>依據分離體圖列出第二定律的分量形式：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解方程式，求出未知量。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C7800D-6B6A-468A-8687-C42B9746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676226-59EC-444C-AD19-805EFB0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5535A0-9948-4E79-A703-BC38CF8D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7"/>
              </a:clrFrom>
              <a:clrTo>
                <a:srgbClr val="E6E7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8340" y="4149080"/>
            <a:ext cx="3080385" cy="4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44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E120FEB9-72FD-4D6D-B63D-7B80BCBE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FA402E-2422-4EFD-87C9-72FE9532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解題指引：動力學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zh-TW" altLang="en-US" dirty="0">
                <a:solidFill>
                  <a:srgbClr val="FF0000"/>
                </a:solidFill>
                <a:cs typeface="Times New Roman" pitchFamily="18" charset="0"/>
              </a:rPr>
              <a:t>檢查你的結果是否合理？</a:t>
            </a:r>
            <a:r>
              <a:rPr lang="zh-TW" altLang="en-US" dirty="0">
                <a:cs typeface="Times New Roman" pitchFamily="18" charset="0"/>
              </a:rPr>
              <a:t>以下幾點值得再作檢查：</a:t>
            </a:r>
          </a:p>
          <a:p>
            <a:pPr marL="1073150" indent="-531813">
              <a:buNone/>
            </a:pP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負號有沒有明確的原因？或者它可以反應出先前的錯誤或是不對的假設。</a:t>
            </a:r>
          </a:p>
          <a:p>
            <a:pPr marL="1073150" indent="-531813">
              <a:buNone/>
            </a:pP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如果是代數式，核對其因次。並針對方程式中的變數試著代入極端的數值，看它能否導出已知的結果。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C7800D-6B6A-468A-8687-C42B9746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676226-59EC-444C-AD19-805EFB0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93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825FE-5CD3-45F7-B4AD-5530E3FF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B61AD-8BA7-4B6A-9549-F3482307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在此先說明所謂繩子的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張力</a:t>
            </a:r>
            <a:r>
              <a:rPr lang="en-US" altLang="zh-TW" dirty="0">
                <a:cs typeface="Times New Roman" pitchFamily="18" charset="0"/>
              </a:rPr>
              <a:t>(tension)</a:t>
            </a:r>
            <a:r>
              <a:rPr lang="zh-TW" altLang="en-US" dirty="0">
                <a:cs typeface="Times New Roman" pitchFamily="18" charset="0"/>
              </a:rPr>
              <a:t>是指繩子的一段對相鄰的另一段或對繫於繩端的物體之拉力。如果把繩子剪斷，中間插入一個彈簧秤，秤的讀數就會指出該處的張力。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7C4F2A-AA83-4F0F-87F0-3AF8018C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A7658A-7AE0-4958-AEAD-DC328F3F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C460B1-8B19-4BE7-86FC-0F6B4762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05" y="3717032"/>
            <a:ext cx="4187190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1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825FE-5CD3-45F7-B4AD-5530E3FF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7B61AD-8BA7-4B6A-9549-F3482307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>
                <a:cs typeface="Times New Roman" pitchFamily="18" charset="0"/>
              </a:rPr>
              <a:t>5.14 </a:t>
            </a:r>
            <a:r>
              <a:rPr lang="zh-TW" altLang="en-US" dirty="0">
                <a:cs typeface="Times New Roman" pitchFamily="18" charset="0"/>
              </a:rPr>
              <a:t>中，想像在兩個不同位置把繩子剪斷。如果繩子有質量，而且是在加速或垂直懸掛，則繩子中段兩端所受的張力 </a:t>
            </a:r>
            <a:r>
              <a:rPr lang="en-US" altLang="zh-TW" i="1" dirty="0" err="1">
                <a:cs typeface="Times New Roman" pitchFamily="18" charset="0"/>
              </a:rPr>
              <a:t>T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T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不同。在此我們假定繩或線都無質量，亦即其張力處處相等。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7C4F2A-AA83-4F0F-87F0-3AF8018C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A7658A-7AE0-4958-AEAD-DC328F3F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C460B1-8B19-4BE7-86FC-0F6B4762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05" y="3717032"/>
            <a:ext cx="4187190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1E567-F646-4D7F-8953-EFF3C283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5.6 </a:t>
            </a:r>
            <a:r>
              <a:rPr lang="zh-TW" altLang="en-US" dirty="0"/>
              <a:t>牛頓定律的應用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9A663-8760-4333-B148-84AC412F0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若質點所受的作用力之和為零，就稱它達到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平移平衡</a:t>
            </a:r>
            <a:r>
              <a:rPr lang="en-US" altLang="zh-TW" dirty="0">
                <a:cs typeface="Times New Roman" pitchFamily="18" charset="0"/>
              </a:rPr>
              <a:t>(translational equilibrium)</a:t>
            </a:r>
            <a:r>
              <a:rPr lang="zh-TW" altLang="en-US" dirty="0">
                <a:cs typeface="Times New Roman" pitchFamily="18" charset="0"/>
              </a:rPr>
              <a:t>狀態。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若質點靜止，就稱它是在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靜態平衡</a:t>
            </a:r>
            <a:r>
              <a:rPr lang="en-US" altLang="zh-TW" dirty="0">
                <a:cs typeface="Times New Roman" pitchFamily="18" charset="0"/>
              </a:rPr>
              <a:t>(static equilibrium)</a:t>
            </a:r>
            <a:r>
              <a:rPr lang="zh-TW" altLang="en-US" dirty="0">
                <a:cs typeface="Times New Roman" pitchFamily="18" charset="0"/>
              </a:rPr>
              <a:t>狀態。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若它以等速度運動，就稱它是在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動態平衡</a:t>
            </a:r>
            <a:r>
              <a:rPr lang="en-US" altLang="zh-TW" dirty="0">
                <a:cs typeface="Times New Roman" pitchFamily="18" charset="0"/>
              </a:rPr>
              <a:t>(dynamic equilibrium)</a:t>
            </a:r>
            <a:r>
              <a:rPr lang="zh-TW" altLang="en-US" dirty="0">
                <a:cs typeface="Times New Roman" pitchFamily="18" charset="0"/>
              </a:rPr>
              <a:t>狀態。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B6B40-C96C-44AF-8FCB-C5E6F655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A5A4F5-E4E8-4785-A45B-4E1DD5C5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4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920CC-2DCD-49CB-A8BB-79E7FBEE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5.4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631C6E-5E11-4257-A409-D9F4A35A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328318" cy="3744416"/>
          </a:xfrm>
        </p:spPr>
        <p:txBody>
          <a:bodyPr/>
          <a:lstStyle/>
          <a:p>
            <a:r>
              <a:rPr lang="zh-TW" altLang="en-US" dirty="0"/>
              <a:t>一畫框重</a:t>
            </a:r>
            <a:r>
              <a:rPr lang="en-US" altLang="zh-TW" dirty="0"/>
              <a:t>20 N</a:t>
            </a:r>
            <a:r>
              <a:rPr lang="zh-TW" altLang="en-US" dirty="0"/>
              <a:t>，以兩繩懸掛，如圖</a:t>
            </a:r>
            <a:r>
              <a:rPr lang="en-US" altLang="zh-TW" dirty="0" err="1"/>
              <a:t>5.15a</a:t>
            </a:r>
            <a:r>
              <a:rPr lang="en-US" altLang="zh-TW" dirty="0"/>
              <a:t> </a:t>
            </a:r>
            <a:r>
              <a:rPr lang="zh-TW" altLang="en-US" dirty="0"/>
              <a:t>所示。已知 </a:t>
            </a:r>
            <a:r>
              <a:rPr lang="en-US" altLang="zh-TW" i="1" dirty="0" err="1">
                <a:cs typeface="Times New Roman" pitchFamily="18" charset="0"/>
              </a:rPr>
              <a:t>θ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/>
              <a:t>= 30° </a:t>
            </a:r>
            <a:r>
              <a:rPr lang="zh-TW" altLang="en-US" dirty="0"/>
              <a:t>和 </a:t>
            </a:r>
            <a:r>
              <a:rPr lang="en-US" altLang="zh-TW" i="1" dirty="0" err="1">
                <a:cs typeface="Times New Roman" pitchFamily="18" charset="0"/>
              </a:rPr>
              <a:t>θ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zh-TW" altLang="en-US" dirty="0"/>
              <a:t> </a:t>
            </a:r>
            <a:r>
              <a:rPr lang="en-US" altLang="zh-TW" dirty="0"/>
              <a:t>= 45°</a:t>
            </a:r>
            <a:r>
              <a:rPr lang="zh-TW" altLang="en-US" dirty="0"/>
              <a:t>，求兩繩的張力。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6249784-F6C7-42A6-ACC3-5D7FD51D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1DC7FD-0FCA-48DE-937B-57860A81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17E71F-9E6D-4602-A077-A115B673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49" y="2604318"/>
            <a:ext cx="3005138" cy="2690813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5171FFC4-D6A0-4818-9DE3-018FB374EBB3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20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D902-1CE9-4E0F-AFC6-88EF80CD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5.5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6DABF3-93B4-4D98-92F2-01839DF8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641775" cy="3744416"/>
          </a:xfrm>
        </p:spPr>
        <p:txBody>
          <a:bodyPr/>
          <a:lstStyle/>
          <a:p>
            <a:r>
              <a:rPr lang="zh-TW" altLang="en-US" dirty="0"/>
              <a:t>質量</a:t>
            </a:r>
            <a:r>
              <a:rPr lang="en-US" altLang="zh-TW" dirty="0"/>
              <a:t>60 kg </a:t>
            </a:r>
            <a:r>
              <a:rPr lang="zh-TW" altLang="en-US" dirty="0"/>
              <a:t>的滑雪者沿著</a:t>
            </a:r>
            <a:r>
              <a:rPr lang="en-US" altLang="zh-TW" dirty="0"/>
              <a:t>20° </a:t>
            </a:r>
            <a:r>
              <a:rPr lang="zh-TW" altLang="en-US" dirty="0"/>
              <a:t>的結冰</a:t>
            </a:r>
            <a:r>
              <a:rPr lang="en-US" altLang="zh-TW" dirty="0"/>
              <a:t>(</a:t>
            </a:r>
            <a:r>
              <a:rPr lang="zh-TW" altLang="en-US" dirty="0"/>
              <a:t>無摩擦</a:t>
            </a:r>
            <a:r>
              <a:rPr lang="en-US" altLang="zh-TW" dirty="0"/>
              <a:t>) </a:t>
            </a:r>
            <a:r>
              <a:rPr lang="zh-TW" altLang="en-US" dirty="0"/>
              <a:t>斜坡滑下。求她的加速度以及斜坡對她的作用力。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A93434-8104-4E83-97FE-413978E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D6AEE5-01B1-45CE-9EC2-8EED018B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F4C549-1D3A-409C-A346-3F70F211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636912"/>
            <a:ext cx="2271713" cy="2728913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77352660-98E9-4A12-9E7D-CE928093FE14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420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70C86-FEFA-4DE9-8811-A451C45A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5.6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EE3E57-CA30-40FE-A84C-A66D4116D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781275" cy="3744416"/>
          </a:xfrm>
        </p:spPr>
        <p:txBody>
          <a:bodyPr/>
          <a:lstStyle/>
          <a:p>
            <a:r>
              <a:rPr lang="zh-TW" altLang="en-US" dirty="0"/>
              <a:t>質量為</a:t>
            </a:r>
            <a:r>
              <a:rPr lang="en-US" altLang="zh-TW" dirty="0"/>
              <a:t>8 kg </a:t>
            </a:r>
            <a:r>
              <a:rPr lang="zh-TW" altLang="en-US" dirty="0"/>
              <a:t>的雪橇置於</a:t>
            </a:r>
            <a:r>
              <a:rPr lang="en-US" altLang="zh-TW" dirty="0"/>
              <a:t>35° </a:t>
            </a:r>
            <a:r>
              <a:rPr lang="zh-TW" altLang="en-US" dirty="0"/>
              <a:t>的無摩擦斜坡上。使用張力為</a:t>
            </a:r>
            <a:r>
              <a:rPr lang="en-US" altLang="zh-TW" dirty="0"/>
              <a:t>40 N</a:t>
            </a:r>
            <a:r>
              <a:rPr lang="zh-TW" altLang="en-US" dirty="0"/>
              <a:t>，與斜坡成</a:t>
            </a:r>
            <a:r>
              <a:rPr lang="en-US" altLang="zh-TW" dirty="0"/>
              <a:t>20° </a:t>
            </a:r>
            <a:r>
              <a:rPr lang="zh-TW" altLang="en-US" dirty="0"/>
              <a:t>角的繩子來拉雪橇，如圖</a:t>
            </a:r>
            <a:r>
              <a:rPr lang="en-US" altLang="zh-TW" dirty="0" err="1"/>
              <a:t>5.17a</a:t>
            </a:r>
            <a:r>
              <a:rPr lang="en-US" altLang="zh-TW" dirty="0"/>
              <a:t> </a:t>
            </a:r>
            <a:r>
              <a:rPr lang="zh-TW" altLang="en-US" dirty="0"/>
              <a:t>所示。求雪橇的加速度以及斜坡所產生的法向力。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2D01BA-004F-489B-9F68-797A44FD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404605-D9EB-466A-9B9D-DE15A15A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23847C-C1E5-4230-A73C-4FF509EC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02" y="2550014"/>
            <a:ext cx="3024188" cy="2490788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475133F4-F8F9-4820-9B16-9986866A05CE}"/>
              </a:ext>
            </a:extLst>
          </p:cNvPr>
          <p:cNvSpPr/>
          <p:nvPr/>
        </p:nvSpPr>
        <p:spPr>
          <a:xfrm>
            <a:off x="827584" y="522920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42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64052-A039-41FE-9717-54BB067D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BB82-5584-4490-B3A9-FDCFCA64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7275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5.1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力與質量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5.2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牛頓第一定律　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5.3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牛頓第二定律　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5.4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重量　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5.5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牛頓第三定律　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5.6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牛頓定律的應用　</a:t>
            </a:r>
          </a:p>
          <a:p>
            <a:pPr marL="0" indent="0">
              <a:buNone/>
            </a:pPr>
            <a:r>
              <a:rPr lang="en-US" altLang="zh-TW" b="1" dirty="0">
                <a:ea typeface="標楷體" pitchFamily="65" charset="-120"/>
                <a:cs typeface="Times New Roman" pitchFamily="18" charset="0"/>
              </a:rPr>
              <a:t>5.7</a:t>
            </a:r>
            <a:r>
              <a:rPr lang="zh-TW" altLang="en-US" b="1" dirty="0">
                <a:ea typeface="標楷體" pitchFamily="65" charset="-120"/>
                <a:cs typeface="Times New Roman" pitchFamily="18" charset="0"/>
              </a:rPr>
              <a:t>　視重量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7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CE945E3-299E-49F7-AF4C-AE181776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148ACFE-80E2-4BBD-B847-E4F277D0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在例題</a:t>
            </a:r>
            <a:r>
              <a:rPr lang="en-US" altLang="zh-TW" dirty="0">
                <a:cs typeface="Times New Roman" pitchFamily="18" charset="0"/>
              </a:rPr>
              <a:t>5.6</a:t>
            </a:r>
            <a:r>
              <a:rPr lang="zh-TW" altLang="en-US" dirty="0">
                <a:cs typeface="Times New Roman" pitchFamily="18" charset="0"/>
              </a:rPr>
              <a:t>中，加速度的負號能否告訴我們，雪橇到底是沿斜坡向上還是向下移動？如果能，是哪個方向？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D2ED53-B48E-498E-BEFC-8357F838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AF4F06-F512-4CC3-9BD6-26773D99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56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08D7BD7-8651-4ACE-8B1B-6C9F85C4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5.7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BDE4B9C-E869-406E-911D-90E656AB9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兩車廂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與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可在水平鐵軌上自由滑行，其質量為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aseline="-25000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= 1.2 × 10</a:t>
            </a:r>
            <a:r>
              <a:rPr lang="en-US" altLang="zh-TW" baseline="30000" dirty="0">
                <a:cs typeface="Times New Roman" pitchFamily="18" charset="0"/>
              </a:rPr>
              <a:t>4 </a:t>
            </a:r>
            <a:r>
              <a:rPr lang="en-US" altLang="zh-TW" dirty="0">
                <a:cs typeface="Times New Roman" pitchFamily="18" charset="0"/>
              </a:rPr>
              <a:t>kg </a:t>
            </a:r>
            <a:r>
              <a:rPr lang="zh-TW" altLang="en-US" dirty="0">
                <a:cs typeface="Times New Roman" pitchFamily="18" charset="0"/>
              </a:rPr>
              <a:t>及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baseline="-25000" dirty="0" err="1">
                <a:cs typeface="Times New Roman" pitchFamily="18" charset="0"/>
              </a:rPr>
              <a:t>B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8 × 10</a:t>
            </a:r>
            <a:r>
              <a:rPr lang="en-US" altLang="zh-TW" baseline="30000" dirty="0">
                <a:cs typeface="Times New Roman" pitchFamily="18" charset="0"/>
              </a:rPr>
              <a:t>3 </a:t>
            </a:r>
            <a:r>
              <a:rPr lang="en-US" altLang="zh-TW" dirty="0">
                <a:cs typeface="Times New Roman" pitchFamily="18" charset="0"/>
              </a:rPr>
              <a:t>kg</a:t>
            </a:r>
            <a:r>
              <a:rPr lang="zh-TW" altLang="en-US" dirty="0">
                <a:cs typeface="Times New Roman" pitchFamily="18" charset="0"/>
              </a:rPr>
              <a:t>；如圖</a:t>
            </a:r>
            <a:r>
              <a:rPr lang="en-US" altLang="zh-TW" dirty="0" err="1">
                <a:cs typeface="Times New Roman" pitchFamily="18" charset="0"/>
              </a:rPr>
              <a:t>5.18a</a:t>
            </a:r>
            <a:r>
              <a:rPr lang="zh-TW" altLang="en-US" dirty="0">
                <a:cs typeface="Times New Roman" pitchFamily="18" charset="0"/>
              </a:rPr>
              <a:t>所示。一質量為 </a:t>
            </a:r>
            <a:r>
              <a:rPr lang="en-US" altLang="zh-TW" dirty="0">
                <a:cs typeface="Times New Roman" pitchFamily="18" charset="0"/>
              </a:rPr>
              <a:t>10</a:t>
            </a:r>
            <a:r>
              <a:rPr lang="en-US" altLang="zh-TW" baseline="30000" dirty="0">
                <a:cs typeface="Times New Roman" pitchFamily="18" charset="0"/>
              </a:rPr>
              <a:t>5 </a:t>
            </a:r>
            <a:r>
              <a:rPr lang="en-US" altLang="zh-TW" dirty="0">
                <a:cs typeface="Times New Roman" pitchFamily="18" charset="0"/>
              </a:rPr>
              <a:t>kg </a:t>
            </a:r>
            <a:r>
              <a:rPr lang="zh-TW" altLang="en-US" dirty="0">
                <a:cs typeface="Times New Roman" pitchFamily="18" charset="0"/>
              </a:rPr>
              <a:t>的火車頭以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的力推動 </a:t>
            </a:r>
            <a:r>
              <a:rPr lang="en-US" altLang="zh-TW" dirty="0">
                <a:cs typeface="Times New Roman" pitchFamily="18" charset="0"/>
              </a:rPr>
              <a:t>A</a:t>
            </a:r>
            <a:r>
              <a:rPr lang="zh-TW" altLang="en-US" dirty="0">
                <a:cs typeface="Times New Roman" pitchFamily="18" charset="0"/>
              </a:rPr>
              <a:t>而產生 </a:t>
            </a:r>
            <a:r>
              <a:rPr lang="en-US" altLang="zh-TW" dirty="0">
                <a:cs typeface="Times New Roman" pitchFamily="18" charset="0"/>
              </a:rPr>
              <a:t>2 m/</a:t>
            </a:r>
            <a:r>
              <a:rPr lang="en-US" altLang="zh-TW" dirty="0" err="1">
                <a:cs typeface="Times New Roman" pitchFamily="18" charset="0"/>
              </a:rPr>
              <a:t>s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baseline="30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的加速度。求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；</a:t>
            </a:r>
            <a:r>
              <a:rPr lang="en-US" altLang="zh-TW" dirty="0">
                <a:cs typeface="Times New Roman" pitchFamily="18" charset="0"/>
              </a:rPr>
              <a:t>(b) B </a:t>
            </a:r>
            <a:r>
              <a:rPr lang="zh-TW" altLang="en-US" dirty="0">
                <a:cs typeface="Times New Roman" pitchFamily="18" charset="0"/>
              </a:rPr>
              <a:t>對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的作用力。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31D715-F98F-43D7-9E9A-78763886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4F08BD-6DB0-497A-A2A9-3FBEF4BA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2FEAA2-A6EB-474D-8514-5C4C7CC6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99" y="4330401"/>
            <a:ext cx="4661027" cy="2127593"/>
          </a:xfrm>
          <a:prstGeom prst="rect">
            <a:avLst/>
          </a:prstGeom>
        </p:spPr>
      </p:pic>
      <p:sp>
        <p:nvSpPr>
          <p:cNvPr id="9" name="箭號: 有線條的向右箭號 8">
            <a:hlinkClick r:id="rId3" action="ppaction://hlinkfile"/>
            <a:extLst>
              <a:ext uri="{FF2B5EF4-FFF2-40B4-BE49-F238E27FC236}">
                <a16:creationId xmlns:a16="http://schemas.microsoft.com/office/drawing/2014/main" id="{4E2ACE02-3E3E-42EE-996B-AAB7AD47813E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770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70F4A5-8997-4AA3-846C-919D2B88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02B5A60-DFE4-4A37-87D0-AF18A53FD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例題</a:t>
            </a:r>
            <a:r>
              <a:rPr lang="en-US" altLang="zh-TW" dirty="0">
                <a:cs typeface="Times New Roman" pitchFamily="18" charset="0"/>
              </a:rPr>
              <a:t>5.7</a:t>
            </a:r>
            <a:r>
              <a:rPr lang="zh-TW" altLang="en-US" dirty="0">
                <a:cs typeface="Times New Roman" pitchFamily="18" charset="0"/>
              </a:rPr>
              <a:t>中，鐵軌作用於火車頭的水平力為何？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A0E7C1-6FD3-452D-9A7F-78DA5A95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EDF82E-060A-41E7-B8D8-8BCCCB23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515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CF5CFC5-EAFE-420D-A72F-AC686F3F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5.7 </a:t>
            </a:r>
            <a:r>
              <a:rPr lang="zh-TW" altLang="en-US" dirty="0"/>
              <a:t>視重量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5F787E4-E8F0-4825-AC91-51B72A94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對於我們到底有多重，主要的指標就是支撐面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例如椅子或地板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對我們所施的作用力。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在以等速度運動的電梯內，我們會覺得體重正常。但當電梯向上加速時，體重似乎變重了，而電梯向下加速時，體重又似乎變輕了。真實重量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b="1" dirty="0">
                <a:cs typeface="Times New Roman" pitchFamily="18" charset="0"/>
              </a:rPr>
              <a:t>W</a:t>
            </a:r>
            <a:r>
              <a:rPr lang="zh-TW" altLang="en-US" dirty="0">
                <a:cs typeface="Times New Roman" pitchFamily="18" charset="0"/>
              </a:rPr>
              <a:t>＝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="1" dirty="0">
                <a:cs typeface="Times New Roman" pitchFamily="18" charset="0"/>
              </a:rPr>
              <a:t>g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與電梯的加速度無關，但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視重量</a:t>
            </a:r>
            <a:r>
              <a:rPr lang="en-US" altLang="zh-TW" dirty="0">
                <a:cs typeface="Times New Roman" pitchFamily="18" charset="0"/>
              </a:rPr>
              <a:t>(apparent weight)</a:t>
            </a:r>
            <a:r>
              <a:rPr lang="zh-TW" altLang="en-US" dirty="0">
                <a:cs typeface="Times New Roman" pitchFamily="18" charset="0"/>
              </a:rPr>
              <a:t>則否。</a:t>
            </a:r>
            <a:endParaRPr lang="en-US" altLang="zh-TW" sz="900" dirty="0">
              <a:cs typeface="Times New Roman" pitchFamily="18" charset="0"/>
            </a:endParaRPr>
          </a:p>
          <a:p>
            <a:pPr marL="354013" indent="0">
              <a:buNone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物體視重量的大小乃是支撐面對它的總作用力之大小。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CD29AE-CCAD-46F6-BC22-F93FDCFC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D47824-0265-4FF9-A88A-B7C6D29F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963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EAC45-16DD-46A7-BBA2-49EEC9D0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5.7 </a:t>
            </a:r>
            <a:r>
              <a:rPr lang="zh-TW" altLang="en-US" dirty="0"/>
              <a:t>視重量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EA151-1F33-42A0-8FB7-E12C3CEA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物體置於秤上時，所量得的是物體與秤盤間的法向力。此法向力即為其視重量的量度。</a:t>
            </a:r>
            <a:endParaRPr lang="zh-TW" altLang="en-US" dirty="0">
              <a:solidFill>
                <a:srgbClr val="0066FF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B7F87A-546D-4BB5-81AB-1F03E01C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07FCE3-B317-44F6-BDA7-E9B12D3C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54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AC5FD1-F595-4674-B2AC-A447B0AD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26" y="2344216"/>
            <a:ext cx="4147185" cy="36404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E153B9-535F-492A-83AE-0D14C08B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" y="5049792"/>
            <a:ext cx="3943826" cy="9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6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E2DFAA-EF69-4D72-ACBC-8A2DE208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5.7 </a:t>
            </a:r>
            <a:r>
              <a:rPr lang="zh-TW" altLang="en-US" dirty="0"/>
              <a:t>視重量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AE92C5-1525-4596-A670-574730C7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如果支撐的纜繩斷掉，電梯就會自由下墜，這表示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g</a:t>
            </a:r>
            <a:r>
              <a:rPr lang="zh-TW" altLang="en-US" dirty="0">
                <a:cs typeface="Times New Roman" pitchFamily="18" charset="0"/>
              </a:rPr>
              <a:t>，因此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N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。此時物體無視重量。在這種情況下，物體會在電梯內「飄浮」。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當物體自由下墜時，就會出現無視重量的情形。如果你從地上跳起來，只要人在空中，就沒有視重量</a:t>
            </a:r>
            <a:r>
              <a:rPr lang="zh-TW" altLang="en-US" dirty="0"/>
              <a:t>。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7D4948-506D-4109-9CA0-B54E2AED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2E1C71-8F1C-42DA-B671-5C51ECB8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52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4FDE6BA-729A-49EA-828F-1F2DD40E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DFC6633-2E2A-4B22-9B37-3255F5D9C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電梯以 </a:t>
            </a:r>
            <a:r>
              <a:rPr lang="en-US" altLang="zh-TW" dirty="0">
                <a:cs typeface="Times New Roman" pitchFamily="18" charset="0"/>
              </a:rPr>
              <a:t>4 m/s </a:t>
            </a:r>
            <a:r>
              <a:rPr lang="zh-TW" altLang="en-US" dirty="0">
                <a:cs typeface="Times New Roman" pitchFamily="18" charset="0"/>
              </a:rPr>
              <a:t>的速度上升，但以 </a:t>
            </a:r>
            <a:r>
              <a:rPr lang="en-US" altLang="zh-TW" dirty="0">
                <a:cs typeface="Times New Roman" pitchFamily="18" charset="0"/>
              </a:rPr>
              <a:t>2 m/</a:t>
            </a:r>
            <a:r>
              <a:rPr lang="en-US" altLang="zh-TW" dirty="0" err="1">
                <a:cs typeface="Times New Roman" pitchFamily="18" charset="0"/>
              </a:rPr>
              <a:t>s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baseline="30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慢下來，電梯內有一個 </a:t>
            </a:r>
            <a:r>
              <a:rPr lang="en-US" altLang="zh-TW" dirty="0">
                <a:cs typeface="Times New Roman" pitchFamily="18" charset="0"/>
              </a:rPr>
              <a:t>60 kg </a:t>
            </a:r>
            <a:r>
              <a:rPr lang="zh-TW" altLang="en-US" dirty="0">
                <a:cs typeface="Times New Roman" pitchFamily="18" charset="0"/>
              </a:rPr>
              <a:t>的人。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此人的視重量為何？ 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根據牛頓第三定律，此人重量的「反作用力」有多大？反作用力作用於什麼物體？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B2F8B5-073F-40B7-9FB4-8B52FC87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CABB66-2A6F-4C30-AC3C-831EB206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42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36A73-5484-4959-BC92-C4399175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A408A6-4E3F-42FD-9C4E-DFE9BFF0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zh-TW" altLang="en-US" dirty="0">
                <a:cs typeface="Times New Roman" pitchFamily="18" charset="0"/>
              </a:rPr>
              <a:t>在我們的生活經驗裡，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力</a:t>
            </a:r>
            <a:r>
              <a:rPr lang="en-US" altLang="zh-TW" dirty="0">
                <a:cs typeface="Times New Roman" pitchFamily="18" charset="0"/>
              </a:rPr>
              <a:t>(force)</a:t>
            </a:r>
            <a:r>
              <a:rPr lang="zh-TW" altLang="en-US" dirty="0">
                <a:cs typeface="Times New Roman" pitchFamily="18" charset="0"/>
              </a:rPr>
              <a:t>雖不可見，確可看到或感受到力的效應。力會使物體變形：它能伸長彈簧、壓扁氣球、彎曲梁桁。</a:t>
            </a:r>
          </a:p>
          <a:p>
            <a:pPr>
              <a:buSzPct val="100000"/>
            </a:pPr>
            <a:r>
              <a:rPr lang="zh-TW" altLang="en-US" dirty="0">
                <a:cs typeface="Times New Roman" pitchFamily="18" charset="0"/>
              </a:rPr>
              <a:t>此外，淨力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不平衡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會使物體的速度改變。這兩種現象常會一起出現。例如球受棒打擊時，既會變形也會加速。</a:t>
            </a:r>
          </a:p>
          <a:p>
            <a:pPr>
              <a:buSzPct val="100000"/>
            </a:pPr>
            <a:r>
              <a:rPr lang="zh-TW" altLang="en-US" dirty="0">
                <a:cs typeface="Times New Roman" pitchFamily="18" charset="0"/>
              </a:rPr>
              <a:t>我們可將力區分為 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接觸力</a:t>
            </a:r>
            <a:r>
              <a:rPr lang="en-US" altLang="zh-TW" dirty="0">
                <a:cs typeface="Times New Roman" pitchFamily="18" charset="0"/>
              </a:rPr>
              <a:t>(contact force)</a:t>
            </a:r>
            <a:r>
              <a:rPr lang="zh-TW" altLang="en-US" dirty="0">
                <a:cs typeface="Times New Roman" pitchFamily="18" charset="0"/>
              </a:rPr>
              <a:t>或 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超距力</a:t>
            </a:r>
            <a:r>
              <a:rPr lang="en-US" altLang="zh-TW" dirty="0">
                <a:cs typeface="Times New Roman" pitchFamily="18" charset="0"/>
              </a:rPr>
              <a:t>(action at a distance)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buSzPct val="100000"/>
            </a:pP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接觸力</a:t>
            </a:r>
            <a:r>
              <a:rPr lang="zh-TW" altLang="en-US" dirty="0">
                <a:cs typeface="Times New Roman" pitchFamily="18" charset="0"/>
              </a:rPr>
              <a:t>是兩物體實際接觸時所產生的。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47A657-AEDA-400B-8D07-B83D76B9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A66FFF-BF90-45B7-AE3D-61F34E7F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2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20A11B5-D29D-4B4A-855F-8805ABC0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23710-5239-4E2E-B33D-18CE4A78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而</a:t>
            </a:r>
            <a:r>
              <a:rPr lang="zh-TW" altLang="en-US" b="1" dirty="0">
                <a:solidFill>
                  <a:srgbClr val="C00000"/>
                </a:solidFill>
              </a:rPr>
              <a:t>超距力</a:t>
            </a:r>
            <a:r>
              <a:rPr lang="zh-TW" altLang="en-US" dirty="0"/>
              <a:t>則是當兩物體</a:t>
            </a:r>
            <a:r>
              <a:rPr lang="en-US" altLang="zh-TW" dirty="0"/>
              <a:t>(</a:t>
            </a:r>
            <a:r>
              <a:rPr lang="zh-TW" altLang="en-US" dirty="0"/>
              <a:t>如地球與太陽</a:t>
            </a:r>
            <a:r>
              <a:rPr lang="en-US" altLang="zh-TW" dirty="0"/>
              <a:t>)</a:t>
            </a:r>
            <a:r>
              <a:rPr lang="zh-TW" altLang="en-US" dirty="0"/>
              <a:t>間無實體介質存在時，所呈現的力。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磁鐵與電荷也可在真空中交互作用。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923AA6-693B-4E71-9839-351EDA6E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86A8DC-1888-494F-8DA9-A570354B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75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2CB2A-8DE0-4904-AB13-4B5F58B0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7E84DF-BF4F-47B9-A0A8-2F0331E9258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zh-TW" altLang="en-US" dirty="0"/>
              <a:t>我們可利用圖</a:t>
            </a:r>
            <a:r>
              <a:rPr lang="en-US" altLang="zh-TW" dirty="0" err="1"/>
              <a:t>5.1a</a:t>
            </a:r>
            <a:r>
              <a:rPr lang="en-US" altLang="zh-TW" dirty="0"/>
              <a:t> </a:t>
            </a:r>
            <a:r>
              <a:rPr lang="zh-TW" altLang="en-US" dirty="0"/>
              <a:t>所示標準彈簧</a:t>
            </a:r>
            <a:r>
              <a:rPr lang="en-US" altLang="zh-TW" dirty="0"/>
              <a:t>A </a:t>
            </a:r>
            <a:r>
              <a:rPr lang="zh-TW" altLang="en-US" dirty="0"/>
              <a:t>的伸長量來量度力的大小。我們定義使彈簧伸長一個單位長度的力為一個單位的力。我們可取彈簧</a:t>
            </a:r>
            <a:r>
              <a:rPr lang="en-US" altLang="zh-TW" dirty="0"/>
              <a:t>B </a:t>
            </a:r>
            <a:r>
              <a:rPr lang="zh-TW" altLang="en-US" dirty="0"/>
              <a:t>和</a:t>
            </a:r>
            <a:r>
              <a:rPr lang="en-US" altLang="zh-TW" dirty="0"/>
              <a:t>C</a:t>
            </a:r>
            <a:r>
              <a:rPr lang="zh-TW" altLang="en-US" dirty="0"/>
              <a:t>，並加上相同</a:t>
            </a:r>
            <a:r>
              <a:rPr lang="en-US" altLang="zh-TW" dirty="0"/>
              <a:t>(</a:t>
            </a:r>
            <a:r>
              <a:rPr lang="zh-TW" altLang="en-US" dirty="0"/>
              <a:t>一個單位</a:t>
            </a:r>
            <a:r>
              <a:rPr lang="en-US" altLang="zh-TW" dirty="0"/>
              <a:t>) </a:t>
            </a:r>
            <a:r>
              <a:rPr lang="zh-TW" altLang="en-US" dirty="0"/>
              <a:t>的力。依圖</a:t>
            </a:r>
            <a:r>
              <a:rPr lang="en-US" altLang="zh-TW" dirty="0" err="1"/>
              <a:t>5.1b</a:t>
            </a:r>
            <a:r>
              <a:rPr lang="en-US" altLang="zh-TW" dirty="0"/>
              <a:t> </a:t>
            </a:r>
            <a:r>
              <a:rPr lang="zh-TW" altLang="en-US" dirty="0"/>
              <a:t>所畫的方法，就可知在</a:t>
            </a:r>
            <a:r>
              <a:rPr lang="en-US" altLang="zh-TW" dirty="0"/>
              <a:t>A </a:t>
            </a:r>
            <a:r>
              <a:rPr lang="zh-TW" altLang="en-US" dirty="0"/>
              <a:t>上施加了兩個單位的力，而在刻度上標記「</a:t>
            </a:r>
            <a:r>
              <a:rPr lang="en-US" altLang="zh-TW" dirty="0"/>
              <a:t>2</a:t>
            </a:r>
            <a:r>
              <a:rPr lang="zh-TW" altLang="en-US" dirty="0"/>
              <a:t>」。比照這種方式很容易量度更大的力</a:t>
            </a:r>
            <a:r>
              <a:rPr lang="en-US" altLang="zh-TW" dirty="0"/>
              <a:t>(</a:t>
            </a:r>
            <a:r>
              <a:rPr lang="zh-TW" altLang="en-US" dirty="0"/>
              <a:t>彈簧</a:t>
            </a:r>
            <a:r>
              <a:rPr lang="en-US" altLang="zh-TW" dirty="0"/>
              <a:t>B </a:t>
            </a:r>
            <a:r>
              <a:rPr lang="zh-TW" altLang="en-US" dirty="0"/>
              <a:t>和</a:t>
            </a:r>
            <a:r>
              <a:rPr lang="en-US" altLang="zh-TW" dirty="0"/>
              <a:t>C </a:t>
            </a:r>
            <a:r>
              <a:rPr lang="zh-TW" altLang="en-US" dirty="0"/>
              <a:t>必須與</a:t>
            </a:r>
            <a:r>
              <a:rPr lang="en-US" altLang="zh-TW" dirty="0"/>
              <a:t>A </a:t>
            </a:r>
            <a:r>
              <a:rPr lang="zh-TW" altLang="en-US" dirty="0"/>
              <a:t>完全相同嗎？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5BF936-CE78-4DF0-8DED-93124E85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DDD77-21B6-4AC3-B83D-8A1EF503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959CE67-38C2-412C-8C51-09361FC8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4464789"/>
            <a:ext cx="7067128" cy="2104885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03CEFA-3A98-4A3A-BECD-0053C803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58" y="6232507"/>
            <a:ext cx="88011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59560-BA7C-4C11-925B-F6D910C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5.1 </a:t>
            </a:r>
            <a:r>
              <a:rPr lang="zh-TW" altLang="en-US" dirty="0"/>
              <a:t>力與質量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3F02C-5E56-42A6-B7B7-D7336C56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5194920" cy="50155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力是向量 </a:t>
            </a:r>
            <a:r>
              <a:rPr lang="en-US" altLang="zh-TW" dirty="0">
                <a:cs typeface="Times New Roman" pitchFamily="18" charset="0"/>
              </a:rPr>
              <a:t>— </a:t>
            </a:r>
            <a:r>
              <a:rPr lang="zh-TW" altLang="en-US" dirty="0">
                <a:cs typeface="Times New Roman" pitchFamily="18" charset="0"/>
              </a:rPr>
              <a:t>兼具大小和方向的量。為了說明力是向量，必須先證明它符合向量相加的法則。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 err="1">
                <a:cs typeface="Times New Roman" pitchFamily="18" charset="0"/>
              </a:rPr>
              <a:t>5.1c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顯示一個向東四個單位的作用力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zh-TW" altLang="en-US" dirty="0">
                <a:cs typeface="Times New Roman" pitchFamily="18" charset="0"/>
              </a:rPr>
              <a:t>， 和一個向北三個單位的作用力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332A67-2E0C-48EB-8612-2B15701E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5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一</a:t>
            </a:r>
            <a:r>
              <a:rPr lang="en-US" altLang="zh-TW"/>
              <a:t>)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9735F9-53B9-458E-BB17-B519ECC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D22566-13DB-444A-8AFB-32328217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72816"/>
            <a:ext cx="2691765" cy="2531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786095-60C9-4B5F-8D81-52672D2D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63" y="4422631"/>
            <a:ext cx="88011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4124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781</TotalTime>
  <Words>3809</Words>
  <Application>Microsoft Office PowerPoint</Application>
  <PresentationFormat>如螢幕大小 (4:3)</PresentationFormat>
  <Paragraphs>284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標楷體</vt:lpstr>
      <vt:lpstr>Arial</vt:lpstr>
      <vt:lpstr>Calibri</vt:lpstr>
      <vt:lpstr>Times New Roman</vt:lpstr>
      <vt:lpstr>Wingdings</vt:lpstr>
      <vt:lpstr>PHYS</vt:lpstr>
      <vt:lpstr>PowerPoint 簡報</vt:lpstr>
      <vt:lpstr>普通物理學(第三版) 原著：Harris Benson</vt:lpstr>
      <vt:lpstr>第5章 慣性與質點動力學(一)</vt:lpstr>
      <vt:lpstr>本章要點</vt:lpstr>
      <vt:lpstr>本章內容</vt:lpstr>
      <vt:lpstr>5.1 力與質量</vt:lpstr>
      <vt:lpstr>5.1 力與質量</vt:lpstr>
      <vt:lpstr>5.1 力與質量</vt:lpstr>
      <vt:lpstr>5.1 力與質量</vt:lpstr>
      <vt:lpstr>5.1 力與質量</vt:lpstr>
      <vt:lpstr>5.1 力與質量</vt:lpstr>
      <vt:lpstr>5.1 力與質量</vt:lpstr>
      <vt:lpstr>5.2 牛頓第一定律</vt:lpstr>
      <vt:lpstr>5.2 牛頓第一定律</vt:lpstr>
      <vt:lpstr>5.2 牛頓第一定律</vt:lpstr>
      <vt:lpstr>5.2 牛頓第一定律</vt:lpstr>
      <vt:lpstr>5.2 牛頓第一定律</vt:lpstr>
      <vt:lpstr>5.2 牛頓第一定律</vt:lpstr>
      <vt:lpstr>5.2 牛頓第一定律</vt:lpstr>
      <vt:lpstr>5.3 牛頓第二定律</vt:lpstr>
      <vt:lpstr>5.3 牛頓第二定律</vt:lpstr>
      <vt:lpstr>例題 5.1</vt:lpstr>
      <vt:lpstr>例題 5.2</vt:lpstr>
      <vt:lpstr>例題 5.3</vt:lpstr>
      <vt:lpstr>5.4 重量</vt:lpstr>
      <vt:lpstr>5.4 重量</vt:lpstr>
      <vt:lpstr>5.4 重量</vt:lpstr>
      <vt:lpstr>5.4 重量</vt:lpstr>
      <vt:lpstr>5.4 重量</vt:lpstr>
      <vt:lpstr>5.4 重量</vt:lpstr>
      <vt:lpstr>5.4 重量</vt:lpstr>
      <vt:lpstr>練習題1</vt:lpstr>
      <vt:lpstr>練習題2</vt:lpstr>
      <vt:lpstr>5.5 牛頓第三定律</vt:lpstr>
      <vt:lpstr>5.5 牛頓第三定律</vt:lpstr>
      <vt:lpstr>5.5 牛頓第三定律</vt:lpstr>
      <vt:lpstr>5.5 牛頓第三定律</vt:lpstr>
      <vt:lpstr>5.5 牛頓第三定律</vt:lpstr>
      <vt:lpstr>5.5 牛頓第三定律</vt:lpstr>
      <vt:lpstr>5.5 牛頓第三定律</vt:lpstr>
      <vt:lpstr>5.6 牛頓定律的應用</vt:lpstr>
      <vt:lpstr>5.6 牛頓定律的應用</vt:lpstr>
      <vt:lpstr>5.6 牛頓定律的應用</vt:lpstr>
      <vt:lpstr>5.6 牛頓定律的應用</vt:lpstr>
      <vt:lpstr>5.6 牛頓定律的應用</vt:lpstr>
      <vt:lpstr>5.6 牛頓定律的應用</vt:lpstr>
      <vt:lpstr>例題 5.4</vt:lpstr>
      <vt:lpstr>例題 5.5</vt:lpstr>
      <vt:lpstr>例題 5.6</vt:lpstr>
      <vt:lpstr>練習題3</vt:lpstr>
      <vt:lpstr>例題 5.7</vt:lpstr>
      <vt:lpstr>練習題4</vt:lpstr>
      <vt:lpstr>5.7 視重量</vt:lpstr>
      <vt:lpstr>5.7 視重量</vt:lpstr>
      <vt:lpstr>5.7 視重量</vt:lpstr>
      <vt:lpstr>練習題5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197</cp:revision>
  <dcterms:modified xsi:type="dcterms:W3CDTF">2020-06-10T01:30:55Z</dcterms:modified>
</cp:coreProperties>
</file>